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omments/comment2.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omments/comment3.xml" ContentType="application/vnd.openxmlformats-officedocument.presentationml.comments+xml"/>
  <Override PartName="/ppt/notesSlides/notesSlide1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omments/comment4.xml" ContentType="application/vnd.openxmlformats-officedocument.presentationml.comments+xml"/>
  <Override PartName="/ppt/notesSlides/notesSlide1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omments/comment5.xml" ContentType="application/vnd.openxmlformats-officedocument.presentationml.comments+xml"/>
  <Override PartName="/ppt/notesSlides/notesSlide18.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9.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omments/comment6.xml" ContentType="application/vnd.openxmlformats-officedocument.presentationml.comments+xml"/>
  <Override PartName="/ppt/notesSlides/notesSlide20.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1.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2.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3.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4.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5.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26.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27.xml" ContentType="application/vnd.openxmlformats-officedocument.presentationml.notesSlide+xml"/>
  <Override PartName="/ppt/comments/comment7.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 id="2147483678" r:id="rId5"/>
    <p:sldMasterId id="2147483675" r:id="rId6"/>
    <p:sldMasterId id="2147483672" r:id="rId7"/>
    <p:sldMasterId id="2147483648" r:id="rId8"/>
    <p:sldMasterId id="2147483696" r:id="rId9"/>
  </p:sldMasterIdLst>
  <p:notesMasterIdLst>
    <p:notesMasterId r:id="rId64"/>
  </p:notesMasterIdLst>
  <p:sldIdLst>
    <p:sldId id="257" r:id="rId10"/>
    <p:sldId id="277" r:id="rId11"/>
    <p:sldId id="259" r:id="rId12"/>
    <p:sldId id="291" r:id="rId13"/>
    <p:sldId id="293" r:id="rId14"/>
    <p:sldId id="265" r:id="rId15"/>
    <p:sldId id="365" r:id="rId16"/>
    <p:sldId id="261" r:id="rId17"/>
    <p:sldId id="363" r:id="rId18"/>
    <p:sldId id="364" r:id="rId19"/>
    <p:sldId id="292" r:id="rId20"/>
    <p:sldId id="294" r:id="rId21"/>
    <p:sldId id="299" r:id="rId22"/>
    <p:sldId id="262" r:id="rId23"/>
    <p:sldId id="268" r:id="rId24"/>
    <p:sldId id="269" r:id="rId25"/>
    <p:sldId id="300" r:id="rId26"/>
    <p:sldId id="273" r:id="rId27"/>
    <p:sldId id="279" r:id="rId28"/>
    <p:sldId id="308" r:id="rId29"/>
    <p:sldId id="310" r:id="rId30"/>
    <p:sldId id="274" r:id="rId31"/>
    <p:sldId id="282" r:id="rId32"/>
    <p:sldId id="314" r:id="rId33"/>
    <p:sldId id="307" r:id="rId34"/>
    <p:sldId id="315" r:id="rId35"/>
    <p:sldId id="324" r:id="rId36"/>
    <p:sldId id="281" r:id="rId37"/>
    <p:sldId id="278" r:id="rId38"/>
    <p:sldId id="340" r:id="rId39"/>
    <p:sldId id="346" r:id="rId40"/>
    <p:sldId id="338" r:id="rId41"/>
    <p:sldId id="323" r:id="rId42"/>
    <p:sldId id="280" r:id="rId43"/>
    <p:sldId id="266" r:id="rId44"/>
    <p:sldId id="361" r:id="rId45"/>
    <p:sldId id="350" r:id="rId46"/>
    <p:sldId id="366" r:id="rId47"/>
    <p:sldId id="368" r:id="rId48"/>
    <p:sldId id="369" r:id="rId49"/>
    <p:sldId id="370" r:id="rId50"/>
    <p:sldId id="371" r:id="rId51"/>
    <p:sldId id="372" r:id="rId52"/>
    <p:sldId id="349" r:id="rId53"/>
    <p:sldId id="337" r:id="rId54"/>
    <p:sldId id="347" r:id="rId55"/>
    <p:sldId id="353" r:id="rId56"/>
    <p:sldId id="356" r:id="rId57"/>
    <p:sldId id="357" r:id="rId58"/>
    <p:sldId id="352" r:id="rId59"/>
    <p:sldId id="360" r:id="rId60"/>
    <p:sldId id="359" r:id="rId61"/>
    <p:sldId id="358" r:id="rId62"/>
    <p:sldId id="36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ggoner, Pam" initials="WP" lastIdx="12" clrIdx="0">
    <p:extLst>
      <p:ext uri="{19B8F6BF-5375-455C-9EA6-DF929625EA0E}">
        <p15:presenceInfo xmlns:p15="http://schemas.microsoft.com/office/powerpoint/2012/main" userId="S::pwaggoner@connation.onmicrosoft.com::2310ba7c-2aeb-4532-bee1-1b6199d53a90" providerId="AD"/>
      </p:ext>
    </p:extLst>
  </p:cmAuthor>
  <p:cmAuthor id="2" name="wkerr@connation.onmicrosoft.com" initials="w" lastIdx="10" clrIdx="1">
    <p:extLst>
      <p:ext uri="{19B8F6BF-5375-455C-9EA6-DF929625EA0E}">
        <p15:presenceInfo xmlns:p15="http://schemas.microsoft.com/office/powerpoint/2012/main" userId="S::wkerr@connation.onmicrosoft.com::d5d52fd5-0670-43c8-bb96-51c5600ab2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846095-F9F3-428A-834C-DED6920A5E2C}" v="12" dt="2021-06-14T15:30:30.1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5" d="100"/>
          <a:sy n="55" d="100"/>
        </p:scale>
        <p:origin x="52" y="5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33722084753596"/>
          <c:y val="0.19847328244274809"/>
          <c:w val="0.71503393066311516"/>
          <c:h val="0.63508625353128567"/>
        </c:manualLayout>
      </c:layout>
      <c:barChart>
        <c:barDir val="bar"/>
        <c:grouping val="percentStacked"/>
        <c:varyColors val="0"/>
        <c:ser>
          <c:idx val="0"/>
          <c:order val="0"/>
          <c:tx>
            <c:strRef>
              <c:f>Sheet1!$B$1</c:f>
              <c:strCache>
                <c:ptCount val="1"/>
                <c:pt idx="0">
                  <c:v>Fixed</c:v>
                </c:pt>
              </c:strCache>
            </c:strRef>
          </c:tx>
          <c:spPr>
            <a:solidFill>
              <a:srgbClr val="ED262C"/>
            </a:solidFill>
            <a:ln>
              <a:noFill/>
            </a:ln>
            <a:effectLst/>
          </c:spPr>
          <c:invertIfNegative val="0"/>
          <c:cat>
            <c:strRef>
              <c:f>Sheet1!$A$2:$A$3</c:f>
              <c:strCache>
                <c:ptCount val="2"/>
                <c:pt idx="0">
                  <c:v>San Augustine County, Texas</c:v>
                </c:pt>
                <c:pt idx="1">
                  <c:v>All Communities</c:v>
                </c:pt>
              </c:strCache>
            </c:strRef>
          </c:cat>
          <c:val>
            <c:numRef>
              <c:f>Sheet1!$B$2:$B$3</c:f>
              <c:numCache>
                <c:formatCode>0.0%</c:formatCode>
                <c:ptCount val="2"/>
                <c:pt idx="0">
                  <c:v>0.35399999999999998</c:v>
                </c:pt>
                <c:pt idx="1">
                  <c:v>0.626</c:v>
                </c:pt>
              </c:numCache>
            </c:numRef>
          </c:val>
          <c:extLst>
            <c:ext xmlns:c16="http://schemas.microsoft.com/office/drawing/2014/chart" uri="{C3380CC4-5D6E-409C-BE32-E72D297353CC}">
              <c16:uniqueId val="{00000000-AAAD-44BF-B0BF-85B29A41CB4C}"/>
            </c:ext>
          </c:extLst>
        </c:ser>
        <c:ser>
          <c:idx val="1"/>
          <c:order val="1"/>
          <c:tx>
            <c:strRef>
              <c:f>Sheet1!$C$1</c:f>
              <c:strCache>
                <c:ptCount val="1"/>
                <c:pt idx="0">
                  <c:v>Non-Fixed</c:v>
                </c:pt>
              </c:strCache>
            </c:strRef>
          </c:tx>
          <c:spPr>
            <a:solidFill>
              <a:srgbClr val="002C52"/>
            </a:solidFill>
            <a:ln>
              <a:noFill/>
            </a:ln>
            <a:effectLst/>
          </c:spPr>
          <c:invertIfNegative val="0"/>
          <c:cat>
            <c:strRef>
              <c:f>Sheet1!$A$2:$A$3</c:f>
              <c:strCache>
                <c:ptCount val="2"/>
                <c:pt idx="0">
                  <c:v>San Augustine County, Texas</c:v>
                </c:pt>
                <c:pt idx="1">
                  <c:v>All Communities</c:v>
                </c:pt>
              </c:strCache>
            </c:strRef>
          </c:cat>
          <c:val>
            <c:numRef>
              <c:f>Sheet1!$C$2:$C$3</c:f>
              <c:numCache>
                <c:formatCode>0.0%</c:formatCode>
                <c:ptCount val="2"/>
                <c:pt idx="0">
                  <c:v>0.42099999999999999</c:v>
                </c:pt>
                <c:pt idx="1">
                  <c:v>0.189</c:v>
                </c:pt>
              </c:numCache>
            </c:numRef>
          </c:val>
          <c:extLst>
            <c:ext xmlns:c16="http://schemas.microsoft.com/office/drawing/2014/chart" uri="{C3380CC4-5D6E-409C-BE32-E72D297353CC}">
              <c16:uniqueId val="{00000001-AAAD-44BF-B0BF-85B29A41CB4C}"/>
            </c:ext>
          </c:extLst>
        </c:ser>
        <c:ser>
          <c:idx val="2"/>
          <c:order val="2"/>
          <c:tx>
            <c:strRef>
              <c:f>Sheet1!$D$1</c:f>
              <c:strCache>
                <c:ptCount val="1"/>
                <c:pt idx="0">
                  <c:v>No Connection</c:v>
                </c:pt>
              </c:strCache>
            </c:strRef>
          </c:tx>
          <c:spPr>
            <a:solidFill>
              <a:srgbClr val="BDBBBB"/>
            </a:solidFill>
            <a:ln>
              <a:noFill/>
            </a:ln>
            <a:effectLst/>
          </c:spPr>
          <c:invertIfNegative val="0"/>
          <c:cat>
            <c:strRef>
              <c:f>Sheet1!$A$2:$A$3</c:f>
              <c:strCache>
                <c:ptCount val="2"/>
                <c:pt idx="0">
                  <c:v>San Augustine County, Texas</c:v>
                </c:pt>
                <c:pt idx="1">
                  <c:v>All Communities</c:v>
                </c:pt>
              </c:strCache>
            </c:strRef>
          </c:cat>
          <c:val>
            <c:numRef>
              <c:f>Sheet1!$D$2:$D$3</c:f>
              <c:numCache>
                <c:formatCode>0.0%</c:formatCode>
                <c:ptCount val="2"/>
                <c:pt idx="0">
                  <c:v>0.224</c:v>
                </c:pt>
                <c:pt idx="1">
                  <c:v>0.185</c:v>
                </c:pt>
              </c:numCache>
            </c:numRef>
          </c:val>
          <c:extLst>
            <c:ext xmlns:c16="http://schemas.microsoft.com/office/drawing/2014/chart" uri="{C3380CC4-5D6E-409C-BE32-E72D297353CC}">
              <c16:uniqueId val="{00000002-AAAD-44BF-B0BF-85B29A41CB4C}"/>
            </c:ext>
          </c:extLst>
        </c:ser>
        <c:dLbls>
          <c:showLegendKey val="0"/>
          <c:showVal val="0"/>
          <c:showCatName val="0"/>
          <c:showSerName val="0"/>
          <c:showPercent val="0"/>
          <c:showBubbleSize val="0"/>
        </c:dLbls>
        <c:gapWidth val="75"/>
        <c:overlap val="100"/>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majorUnit val="0.2"/>
      </c:valAx>
      <c:spPr>
        <a:noFill/>
        <a:ln>
          <a:noFill/>
        </a:ln>
        <a:effectLst/>
      </c:spPr>
    </c:plotArea>
    <c:legend>
      <c:legendPos val="b"/>
      <c:layout>
        <c:manualLayout>
          <c:xMode val="edge"/>
          <c:yMode val="edge"/>
          <c:x val="0.20899508406612227"/>
          <c:y val="2.4715332609870556E-2"/>
          <c:w val="0.58141597073093132"/>
          <c:h val="0.12336076502623147"/>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33722084753596"/>
          <c:y val="0.19847328244274809"/>
          <c:w val="0.71503393066311516"/>
          <c:h val="0.63508625353128567"/>
        </c:manualLayout>
      </c:layout>
      <c:barChart>
        <c:barDir val="bar"/>
        <c:grouping val="percentStacked"/>
        <c:varyColors val="0"/>
        <c:ser>
          <c:idx val="0"/>
          <c:order val="0"/>
          <c:tx>
            <c:strRef>
              <c:f>Sheet1!$B$1</c:f>
              <c:strCache>
                <c:ptCount val="1"/>
                <c:pt idx="0">
                  <c:v>Fixed</c:v>
                </c:pt>
              </c:strCache>
            </c:strRef>
          </c:tx>
          <c:spPr>
            <a:solidFill>
              <a:srgbClr val="ED262C"/>
            </a:solidFill>
            <a:ln>
              <a:noFill/>
            </a:ln>
            <a:effectLst/>
          </c:spPr>
          <c:invertIfNegative val="0"/>
          <c:cat>
            <c:strRef>
              <c:f>Sheet1!$A$2:$A$3</c:f>
              <c:strCache>
                <c:ptCount val="2"/>
                <c:pt idx="0">
                  <c:v>San Augustine County, Texas</c:v>
                </c:pt>
                <c:pt idx="1">
                  <c:v>All Communities</c:v>
                </c:pt>
              </c:strCache>
            </c:strRef>
          </c:cat>
          <c:val>
            <c:numRef>
              <c:f>Sheet1!$B$2:$B$3</c:f>
              <c:numCache>
                <c:formatCode>0.0%</c:formatCode>
                <c:ptCount val="2"/>
                <c:pt idx="0">
                  <c:v>0.28599999999999998</c:v>
                </c:pt>
                <c:pt idx="1">
                  <c:v>0.37</c:v>
                </c:pt>
              </c:numCache>
            </c:numRef>
          </c:val>
          <c:extLst>
            <c:ext xmlns:c16="http://schemas.microsoft.com/office/drawing/2014/chart" uri="{C3380CC4-5D6E-409C-BE32-E72D297353CC}">
              <c16:uniqueId val="{00000000-8416-40F0-B0B6-0DC7A7E581E4}"/>
            </c:ext>
          </c:extLst>
        </c:ser>
        <c:ser>
          <c:idx val="1"/>
          <c:order val="1"/>
          <c:tx>
            <c:strRef>
              <c:f>Sheet1!$C$1</c:f>
              <c:strCache>
                <c:ptCount val="1"/>
                <c:pt idx="0">
                  <c:v>Non-Fixed</c:v>
                </c:pt>
              </c:strCache>
            </c:strRef>
          </c:tx>
          <c:spPr>
            <a:solidFill>
              <a:srgbClr val="002C52"/>
            </a:solidFill>
            <a:ln>
              <a:noFill/>
            </a:ln>
            <a:effectLst/>
          </c:spPr>
          <c:invertIfNegative val="0"/>
          <c:cat>
            <c:strRef>
              <c:f>Sheet1!$A$2:$A$3</c:f>
              <c:strCache>
                <c:ptCount val="2"/>
                <c:pt idx="0">
                  <c:v>San Augustine County, Texas</c:v>
                </c:pt>
                <c:pt idx="1">
                  <c:v>All Communities</c:v>
                </c:pt>
              </c:strCache>
            </c:strRef>
          </c:cat>
          <c:val>
            <c:numRef>
              <c:f>Sheet1!$C$2:$C$3</c:f>
              <c:numCache>
                <c:formatCode>0.0%</c:formatCode>
                <c:ptCount val="2"/>
                <c:pt idx="0">
                  <c:v>0.42899999999999999</c:v>
                </c:pt>
                <c:pt idx="1">
                  <c:v>0.36</c:v>
                </c:pt>
              </c:numCache>
            </c:numRef>
          </c:val>
          <c:extLst>
            <c:ext xmlns:c16="http://schemas.microsoft.com/office/drawing/2014/chart" uri="{C3380CC4-5D6E-409C-BE32-E72D297353CC}">
              <c16:uniqueId val="{00000001-8416-40F0-B0B6-0DC7A7E581E4}"/>
            </c:ext>
          </c:extLst>
        </c:ser>
        <c:ser>
          <c:idx val="2"/>
          <c:order val="2"/>
          <c:tx>
            <c:strRef>
              <c:f>Sheet1!$D$1</c:f>
              <c:strCache>
                <c:ptCount val="1"/>
                <c:pt idx="0">
                  <c:v>No Connection</c:v>
                </c:pt>
              </c:strCache>
            </c:strRef>
          </c:tx>
          <c:spPr>
            <a:solidFill>
              <a:srgbClr val="BDBBBB"/>
            </a:solidFill>
            <a:ln>
              <a:noFill/>
            </a:ln>
            <a:effectLst/>
          </c:spPr>
          <c:invertIfNegative val="0"/>
          <c:cat>
            <c:strRef>
              <c:f>Sheet1!$A$2:$A$3</c:f>
              <c:strCache>
                <c:ptCount val="2"/>
                <c:pt idx="0">
                  <c:v>San Augustine County, Texas</c:v>
                </c:pt>
                <c:pt idx="1">
                  <c:v>All Communities</c:v>
                </c:pt>
              </c:strCache>
            </c:strRef>
          </c:cat>
          <c:val>
            <c:numRef>
              <c:f>Sheet1!$D$2:$D$3</c:f>
              <c:numCache>
                <c:formatCode>0.0%</c:formatCode>
                <c:ptCount val="2"/>
                <c:pt idx="0">
                  <c:v>0.28599999999999998</c:v>
                </c:pt>
                <c:pt idx="1">
                  <c:v>0.27</c:v>
                </c:pt>
              </c:numCache>
            </c:numRef>
          </c:val>
          <c:extLst>
            <c:ext xmlns:c16="http://schemas.microsoft.com/office/drawing/2014/chart" uri="{C3380CC4-5D6E-409C-BE32-E72D297353CC}">
              <c16:uniqueId val="{00000002-8416-40F0-B0B6-0DC7A7E581E4}"/>
            </c:ext>
          </c:extLst>
        </c:ser>
        <c:dLbls>
          <c:showLegendKey val="0"/>
          <c:showVal val="0"/>
          <c:showCatName val="0"/>
          <c:showSerName val="0"/>
          <c:showPercent val="0"/>
          <c:showBubbleSize val="0"/>
        </c:dLbls>
        <c:gapWidth val="75"/>
        <c:overlap val="100"/>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majorUnit val="0.2"/>
      </c:valAx>
      <c:spPr>
        <a:noFill/>
        <a:ln>
          <a:noFill/>
        </a:ln>
        <a:effectLst/>
      </c:spPr>
    </c:plotArea>
    <c:legend>
      <c:legendPos val="b"/>
      <c:layout>
        <c:manualLayout>
          <c:xMode val="edge"/>
          <c:yMode val="edge"/>
          <c:x val="0.20899506283714889"/>
          <c:y val="1.6022429210542168E-2"/>
          <c:w val="0.58141597073093132"/>
          <c:h val="0.12336076502623147"/>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131963418218092"/>
          <c:y val="0"/>
          <c:w val="0.80724886661894535"/>
          <c:h val="0.79371209945563581"/>
        </c:manualLayout>
      </c:layout>
      <c:barChart>
        <c:barDir val="bar"/>
        <c:grouping val="percentStacked"/>
        <c:varyColors val="0"/>
        <c:ser>
          <c:idx val="0"/>
          <c:order val="0"/>
          <c:tx>
            <c:strRef>
              <c:f>Sheet1!$B$1</c:f>
              <c:strCache>
                <c:ptCount val="1"/>
                <c:pt idx="0">
                  <c:v>At least once a day</c:v>
                </c:pt>
              </c:strCache>
            </c:strRef>
          </c:tx>
          <c:spPr>
            <a:solidFill>
              <a:srgbClr val="ED262C"/>
            </a:solidFill>
            <a:ln>
              <a:noFill/>
            </a:ln>
            <a:effectLst/>
          </c:spPr>
          <c:invertIfNegative val="0"/>
          <c:cat>
            <c:strRef>
              <c:f>Sheet1!$A$2:$A$13</c:f>
              <c:strCache>
                <c:ptCount val="12"/>
                <c:pt idx="0">
                  <c:v>Agriculture-Related Websites</c:v>
                </c:pt>
                <c:pt idx="1">
                  <c:v>Check the weather</c:v>
                </c:pt>
                <c:pt idx="2">
                  <c:v>Banking</c:v>
                </c:pt>
                <c:pt idx="3">
                  <c:v>Non-Agriculture Websites</c:v>
                </c:pt>
                <c:pt idx="4">
                  <c:v>Marketing</c:v>
                </c:pt>
                <c:pt idx="5">
                  <c:v>Networking</c:v>
                </c:pt>
                <c:pt idx="6">
                  <c:v>Virtual Product Markets</c:v>
                </c:pt>
                <c:pt idx="7">
                  <c:v>Buy Supplies</c:v>
                </c:pt>
                <c:pt idx="8">
                  <c:v>Research Markets</c:v>
                </c:pt>
                <c:pt idx="9">
                  <c:v>Seek Out USDA Information</c:v>
                </c:pt>
                <c:pt idx="10">
                  <c:v>Tech Assistance</c:v>
                </c:pt>
                <c:pt idx="11">
                  <c:v>Mobile Apps for Agriculture</c:v>
                </c:pt>
              </c:strCache>
            </c:strRef>
          </c:cat>
          <c:val>
            <c:numRef>
              <c:f>Sheet1!$B$2:$B$13</c:f>
              <c:numCache>
                <c:formatCode>General</c:formatCode>
                <c:ptCount val="12"/>
                <c:pt idx="0">
                  <c:v>0.42857142857142855</c:v>
                </c:pt>
                <c:pt idx="1">
                  <c:v>0.7142857142857143</c:v>
                </c:pt>
                <c:pt idx="2">
                  <c:v>0.42857142857142855</c:v>
                </c:pt>
                <c:pt idx="3">
                  <c:v>0.5714285714285714</c:v>
                </c:pt>
                <c:pt idx="4">
                  <c:v>0.42857142857142855</c:v>
                </c:pt>
                <c:pt idx="5">
                  <c:v>0.2857142857142857</c:v>
                </c:pt>
                <c:pt idx="6">
                  <c:v>0</c:v>
                </c:pt>
                <c:pt idx="7">
                  <c:v>0.42857142857142855</c:v>
                </c:pt>
                <c:pt idx="8">
                  <c:v>0.2857142857142857</c:v>
                </c:pt>
                <c:pt idx="9">
                  <c:v>0</c:v>
                </c:pt>
                <c:pt idx="10">
                  <c:v>0</c:v>
                </c:pt>
                <c:pt idx="11">
                  <c:v>0.2857142857142857</c:v>
                </c:pt>
              </c:numCache>
            </c:numRef>
          </c:val>
          <c:extLst>
            <c:ext xmlns:c16="http://schemas.microsoft.com/office/drawing/2014/chart" uri="{C3380CC4-5D6E-409C-BE32-E72D297353CC}">
              <c16:uniqueId val="{00000000-653D-4D56-93F7-D6601EE71EE7}"/>
            </c:ext>
          </c:extLst>
        </c:ser>
        <c:ser>
          <c:idx val="1"/>
          <c:order val="1"/>
          <c:tx>
            <c:strRef>
              <c:f>Sheet1!$C$1</c:f>
              <c:strCache>
                <c:ptCount val="1"/>
                <c:pt idx="0">
                  <c:v>At least once a week</c:v>
                </c:pt>
              </c:strCache>
            </c:strRef>
          </c:tx>
          <c:spPr>
            <a:solidFill>
              <a:srgbClr val="002C52"/>
            </a:solidFill>
            <a:ln>
              <a:noFill/>
            </a:ln>
            <a:effectLst/>
          </c:spPr>
          <c:invertIfNegative val="0"/>
          <c:cat>
            <c:strRef>
              <c:f>Sheet1!$A$2:$A$13</c:f>
              <c:strCache>
                <c:ptCount val="12"/>
                <c:pt idx="0">
                  <c:v>Agriculture-Related Websites</c:v>
                </c:pt>
                <c:pt idx="1">
                  <c:v>Check the weather</c:v>
                </c:pt>
                <c:pt idx="2">
                  <c:v>Banking</c:v>
                </c:pt>
                <c:pt idx="3">
                  <c:v>Non-Agriculture Websites</c:v>
                </c:pt>
                <c:pt idx="4">
                  <c:v>Marketing</c:v>
                </c:pt>
                <c:pt idx="5">
                  <c:v>Networking</c:v>
                </c:pt>
                <c:pt idx="6">
                  <c:v>Virtual Product Markets</c:v>
                </c:pt>
                <c:pt idx="7">
                  <c:v>Buy Supplies</c:v>
                </c:pt>
                <c:pt idx="8">
                  <c:v>Research Markets</c:v>
                </c:pt>
                <c:pt idx="9">
                  <c:v>Seek Out USDA Information</c:v>
                </c:pt>
                <c:pt idx="10">
                  <c:v>Tech Assistance</c:v>
                </c:pt>
                <c:pt idx="11">
                  <c:v>Mobile Apps for Agriculture</c:v>
                </c:pt>
              </c:strCache>
            </c:strRef>
          </c:cat>
          <c:val>
            <c:numRef>
              <c:f>Sheet1!$C$2:$C$13</c:f>
              <c:numCache>
                <c:formatCode>General</c:formatCode>
                <c:ptCount val="12"/>
                <c:pt idx="0">
                  <c:v>0.14285714285714285</c:v>
                </c:pt>
                <c:pt idx="1">
                  <c:v>0.14285714285714285</c:v>
                </c:pt>
                <c:pt idx="2">
                  <c:v>0.42857142857142855</c:v>
                </c:pt>
                <c:pt idx="3">
                  <c:v>0.2857142857142857</c:v>
                </c:pt>
                <c:pt idx="4">
                  <c:v>0</c:v>
                </c:pt>
                <c:pt idx="5">
                  <c:v>0.14285714285714285</c:v>
                </c:pt>
                <c:pt idx="6">
                  <c:v>0.14285714285714285</c:v>
                </c:pt>
                <c:pt idx="7">
                  <c:v>0.14285714285714285</c:v>
                </c:pt>
                <c:pt idx="8">
                  <c:v>0.2857142857142857</c:v>
                </c:pt>
                <c:pt idx="9">
                  <c:v>0.2857142857142857</c:v>
                </c:pt>
                <c:pt idx="10">
                  <c:v>0.5714285714285714</c:v>
                </c:pt>
                <c:pt idx="11">
                  <c:v>0.14285714285714285</c:v>
                </c:pt>
              </c:numCache>
            </c:numRef>
          </c:val>
          <c:extLst>
            <c:ext xmlns:c16="http://schemas.microsoft.com/office/drawing/2014/chart" uri="{C3380CC4-5D6E-409C-BE32-E72D297353CC}">
              <c16:uniqueId val="{00000001-653D-4D56-93F7-D6601EE71EE7}"/>
            </c:ext>
          </c:extLst>
        </c:ser>
        <c:ser>
          <c:idx val="2"/>
          <c:order val="2"/>
          <c:tx>
            <c:strRef>
              <c:f>Sheet1!$D$1</c:f>
              <c:strCache>
                <c:ptCount val="1"/>
                <c:pt idx="0">
                  <c:v>At least once a month</c:v>
                </c:pt>
              </c:strCache>
            </c:strRef>
          </c:tx>
          <c:spPr>
            <a:solidFill>
              <a:srgbClr val="BDBBBB"/>
            </a:solidFill>
            <a:ln>
              <a:noFill/>
            </a:ln>
            <a:effectLst/>
          </c:spPr>
          <c:invertIfNegative val="0"/>
          <c:cat>
            <c:strRef>
              <c:f>Sheet1!$A$2:$A$13</c:f>
              <c:strCache>
                <c:ptCount val="12"/>
                <c:pt idx="0">
                  <c:v>Agriculture-Related Websites</c:v>
                </c:pt>
                <c:pt idx="1">
                  <c:v>Check the weather</c:v>
                </c:pt>
                <c:pt idx="2">
                  <c:v>Banking</c:v>
                </c:pt>
                <c:pt idx="3">
                  <c:v>Non-Agriculture Websites</c:v>
                </c:pt>
                <c:pt idx="4">
                  <c:v>Marketing</c:v>
                </c:pt>
                <c:pt idx="5">
                  <c:v>Networking</c:v>
                </c:pt>
                <c:pt idx="6">
                  <c:v>Virtual Product Markets</c:v>
                </c:pt>
                <c:pt idx="7">
                  <c:v>Buy Supplies</c:v>
                </c:pt>
                <c:pt idx="8">
                  <c:v>Research Markets</c:v>
                </c:pt>
                <c:pt idx="9">
                  <c:v>Seek Out USDA Information</c:v>
                </c:pt>
                <c:pt idx="10">
                  <c:v>Tech Assistance</c:v>
                </c:pt>
                <c:pt idx="11">
                  <c:v>Mobile Apps for Agriculture</c:v>
                </c:pt>
              </c:strCache>
            </c:strRef>
          </c:cat>
          <c:val>
            <c:numRef>
              <c:f>Sheet1!$D$2:$D$13</c:f>
              <c:numCache>
                <c:formatCode>General</c:formatCode>
                <c:ptCount val="12"/>
                <c:pt idx="0">
                  <c:v>0.2857142857142857</c:v>
                </c:pt>
                <c:pt idx="1">
                  <c:v>0</c:v>
                </c:pt>
                <c:pt idx="2">
                  <c:v>0</c:v>
                </c:pt>
                <c:pt idx="3">
                  <c:v>0</c:v>
                </c:pt>
                <c:pt idx="4">
                  <c:v>0.14285714285714285</c:v>
                </c:pt>
                <c:pt idx="5">
                  <c:v>0.2857142857142857</c:v>
                </c:pt>
                <c:pt idx="6">
                  <c:v>0.42857142857142855</c:v>
                </c:pt>
                <c:pt idx="7">
                  <c:v>0.14285714285714285</c:v>
                </c:pt>
                <c:pt idx="8">
                  <c:v>0</c:v>
                </c:pt>
                <c:pt idx="9">
                  <c:v>0.42857142857142855</c:v>
                </c:pt>
                <c:pt idx="10">
                  <c:v>0.14285714285714285</c:v>
                </c:pt>
                <c:pt idx="11">
                  <c:v>0.14285714285714285</c:v>
                </c:pt>
              </c:numCache>
            </c:numRef>
          </c:val>
          <c:extLst>
            <c:ext xmlns:c16="http://schemas.microsoft.com/office/drawing/2014/chart" uri="{C3380CC4-5D6E-409C-BE32-E72D297353CC}">
              <c16:uniqueId val="{00000002-653D-4D56-93F7-D6601EE71EE7}"/>
            </c:ext>
          </c:extLst>
        </c:ser>
        <c:ser>
          <c:idx val="3"/>
          <c:order val="3"/>
          <c:tx>
            <c:strRef>
              <c:f>Sheet1!$E$1</c:f>
              <c:strCache>
                <c:ptCount val="1"/>
                <c:pt idx="0">
                  <c:v>Less than once a month</c:v>
                </c:pt>
              </c:strCache>
            </c:strRef>
          </c:tx>
          <c:spPr>
            <a:solidFill>
              <a:schemeClr val="accent4"/>
            </a:solidFill>
            <a:ln>
              <a:noFill/>
            </a:ln>
            <a:effectLst/>
          </c:spPr>
          <c:invertIfNegative val="0"/>
          <c:cat>
            <c:strRef>
              <c:f>Sheet1!$A$2:$A$13</c:f>
              <c:strCache>
                <c:ptCount val="12"/>
                <c:pt idx="0">
                  <c:v>Agriculture-Related Websites</c:v>
                </c:pt>
                <c:pt idx="1">
                  <c:v>Check the weather</c:v>
                </c:pt>
                <c:pt idx="2">
                  <c:v>Banking</c:v>
                </c:pt>
                <c:pt idx="3">
                  <c:v>Non-Agriculture Websites</c:v>
                </c:pt>
                <c:pt idx="4">
                  <c:v>Marketing</c:v>
                </c:pt>
                <c:pt idx="5">
                  <c:v>Networking</c:v>
                </c:pt>
                <c:pt idx="6">
                  <c:v>Virtual Product Markets</c:v>
                </c:pt>
                <c:pt idx="7">
                  <c:v>Buy Supplies</c:v>
                </c:pt>
                <c:pt idx="8">
                  <c:v>Research Markets</c:v>
                </c:pt>
                <c:pt idx="9">
                  <c:v>Seek Out USDA Information</c:v>
                </c:pt>
                <c:pt idx="10">
                  <c:v>Tech Assistance</c:v>
                </c:pt>
                <c:pt idx="11">
                  <c:v>Mobile Apps for Agriculture</c:v>
                </c:pt>
              </c:strCache>
            </c:strRef>
          </c:cat>
          <c:val>
            <c:numRef>
              <c:f>Sheet1!$E$2:$E$13</c:f>
              <c:numCache>
                <c:formatCode>General</c:formatCode>
                <c:ptCount val="12"/>
                <c:pt idx="0">
                  <c:v>0.14285714285714285</c:v>
                </c:pt>
                <c:pt idx="1">
                  <c:v>0.14285714285714285</c:v>
                </c:pt>
                <c:pt idx="2">
                  <c:v>0.14285714285714285</c:v>
                </c:pt>
                <c:pt idx="3">
                  <c:v>0.14285714285714285</c:v>
                </c:pt>
                <c:pt idx="4">
                  <c:v>0.14285714285714285</c:v>
                </c:pt>
                <c:pt idx="5">
                  <c:v>0.14285714285714285</c:v>
                </c:pt>
                <c:pt idx="6">
                  <c:v>0.14285714285714285</c:v>
                </c:pt>
                <c:pt idx="7">
                  <c:v>0.14285714285714285</c:v>
                </c:pt>
                <c:pt idx="8">
                  <c:v>0.2857142857142857</c:v>
                </c:pt>
                <c:pt idx="9">
                  <c:v>0.2857142857142857</c:v>
                </c:pt>
                <c:pt idx="10">
                  <c:v>0.2857142857142857</c:v>
                </c:pt>
                <c:pt idx="11">
                  <c:v>0.2857142857142857</c:v>
                </c:pt>
              </c:numCache>
            </c:numRef>
          </c:val>
          <c:extLst>
            <c:ext xmlns:c16="http://schemas.microsoft.com/office/drawing/2014/chart" uri="{C3380CC4-5D6E-409C-BE32-E72D297353CC}">
              <c16:uniqueId val="{00000003-653D-4D56-93F7-D6601EE71EE7}"/>
            </c:ext>
          </c:extLst>
        </c:ser>
        <c:ser>
          <c:idx val="4"/>
          <c:order val="4"/>
          <c:tx>
            <c:strRef>
              <c:f>Sheet1!$F$1</c:f>
              <c:strCache>
                <c:ptCount val="1"/>
                <c:pt idx="0">
                  <c:v>Never</c:v>
                </c:pt>
              </c:strCache>
            </c:strRef>
          </c:tx>
          <c:spPr>
            <a:solidFill>
              <a:schemeClr val="accent6"/>
            </a:solidFill>
            <a:ln>
              <a:noFill/>
            </a:ln>
            <a:effectLst/>
          </c:spPr>
          <c:invertIfNegative val="0"/>
          <c:cat>
            <c:strRef>
              <c:f>Sheet1!$A$2:$A$13</c:f>
              <c:strCache>
                <c:ptCount val="12"/>
                <c:pt idx="0">
                  <c:v>Agriculture-Related Websites</c:v>
                </c:pt>
                <c:pt idx="1">
                  <c:v>Check the weather</c:v>
                </c:pt>
                <c:pt idx="2">
                  <c:v>Banking</c:v>
                </c:pt>
                <c:pt idx="3">
                  <c:v>Non-Agriculture Websites</c:v>
                </c:pt>
                <c:pt idx="4">
                  <c:v>Marketing</c:v>
                </c:pt>
                <c:pt idx="5">
                  <c:v>Networking</c:v>
                </c:pt>
                <c:pt idx="6">
                  <c:v>Virtual Product Markets</c:v>
                </c:pt>
                <c:pt idx="7">
                  <c:v>Buy Supplies</c:v>
                </c:pt>
                <c:pt idx="8">
                  <c:v>Research Markets</c:v>
                </c:pt>
                <c:pt idx="9">
                  <c:v>Seek Out USDA Information</c:v>
                </c:pt>
                <c:pt idx="10">
                  <c:v>Tech Assistance</c:v>
                </c:pt>
                <c:pt idx="11">
                  <c:v>Mobile Apps for Agriculture</c:v>
                </c:pt>
              </c:strCache>
            </c:strRef>
          </c:cat>
          <c:val>
            <c:numRef>
              <c:f>Sheet1!$F$2:$F$13</c:f>
              <c:numCache>
                <c:formatCode>General</c:formatCode>
                <c:ptCount val="12"/>
                <c:pt idx="0">
                  <c:v>0</c:v>
                </c:pt>
                <c:pt idx="1">
                  <c:v>0</c:v>
                </c:pt>
                <c:pt idx="2">
                  <c:v>0</c:v>
                </c:pt>
                <c:pt idx="3">
                  <c:v>0</c:v>
                </c:pt>
                <c:pt idx="4">
                  <c:v>0.2857142857142857</c:v>
                </c:pt>
                <c:pt idx="5">
                  <c:v>0.14285714285714285</c:v>
                </c:pt>
                <c:pt idx="6">
                  <c:v>0.2857142857142857</c:v>
                </c:pt>
                <c:pt idx="7">
                  <c:v>0.14285714285714285</c:v>
                </c:pt>
                <c:pt idx="8">
                  <c:v>0.14285714285714285</c:v>
                </c:pt>
                <c:pt idx="9">
                  <c:v>0</c:v>
                </c:pt>
                <c:pt idx="10">
                  <c:v>0</c:v>
                </c:pt>
                <c:pt idx="11">
                  <c:v>0.14285714285714285</c:v>
                </c:pt>
              </c:numCache>
            </c:numRef>
          </c:val>
          <c:extLst>
            <c:ext xmlns:c16="http://schemas.microsoft.com/office/drawing/2014/chart" uri="{C3380CC4-5D6E-409C-BE32-E72D297353CC}">
              <c16:uniqueId val="{00000004-653D-4D56-93F7-D6601EE71EE7}"/>
            </c:ext>
          </c:extLst>
        </c:ser>
        <c:dLbls>
          <c:showLegendKey val="0"/>
          <c:showVal val="0"/>
          <c:showCatName val="0"/>
          <c:showSerName val="0"/>
          <c:showPercent val="0"/>
          <c:showBubbleSize val="0"/>
        </c:dLbls>
        <c:gapWidth val="75"/>
        <c:overlap val="100"/>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majorUnit val="0.1"/>
      </c:valAx>
      <c:spPr>
        <a:noFill/>
        <a:ln>
          <a:noFill/>
        </a:ln>
        <a:effectLst/>
      </c:spPr>
    </c:plotArea>
    <c:legend>
      <c:legendPos val="b"/>
      <c:layout>
        <c:manualLayout>
          <c:xMode val="edge"/>
          <c:yMode val="edge"/>
          <c:x val="0"/>
          <c:y val="0.92570815165086229"/>
          <c:w val="0.99893456263163627"/>
          <c:h val="7.4291775261892609E-2"/>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56273703572319"/>
          <c:y val="5.0024351874850846E-2"/>
          <c:w val="0.70454680968060368"/>
          <c:h val="0.50210059272463403"/>
        </c:manualLayout>
      </c:layout>
      <c:barChart>
        <c:barDir val="bar"/>
        <c:grouping val="percentStacked"/>
        <c:varyColors val="0"/>
        <c:ser>
          <c:idx val="0"/>
          <c:order val="0"/>
          <c:tx>
            <c:strRef>
              <c:f>Sheet1!$B$1</c:f>
              <c:strCache>
                <c:ptCount val="1"/>
                <c:pt idx="0">
                  <c:v>Don't need it</c:v>
                </c:pt>
              </c:strCache>
            </c:strRef>
          </c:tx>
          <c:spPr>
            <a:solidFill>
              <a:srgbClr val="ED262C"/>
            </a:solidFill>
            <a:ln>
              <a:noFill/>
            </a:ln>
            <a:effectLst/>
          </c:spPr>
          <c:invertIfNegative val="0"/>
          <c:cat>
            <c:strRef>
              <c:f>Sheet1!$A$2:$A$3</c:f>
              <c:strCache>
                <c:ptCount val="2"/>
                <c:pt idx="0">
                  <c:v>San Augustine County, Texas</c:v>
                </c:pt>
                <c:pt idx="1">
                  <c:v>All Communities</c:v>
                </c:pt>
              </c:strCache>
            </c:strRef>
          </c:cat>
          <c:val>
            <c:numRef>
              <c:f>Sheet1!$B$2:$B$3</c:f>
              <c:numCache>
                <c:formatCode>General</c:formatCode>
                <c:ptCount val="2"/>
                <c:pt idx="0" formatCode="0.0%">
                  <c:v>0.5</c:v>
                </c:pt>
                <c:pt idx="1">
                  <c:v>2.7777777777777776E-2</c:v>
                </c:pt>
              </c:numCache>
            </c:numRef>
          </c:val>
          <c:extLst>
            <c:ext xmlns:c16="http://schemas.microsoft.com/office/drawing/2014/chart" uri="{C3380CC4-5D6E-409C-BE32-E72D297353CC}">
              <c16:uniqueId val="{00000000-1F92-49CB-830B-B0E9F1921A56}"/>
            </c:ext>
          </c:extLst>
        </c:ser>
        <c:ser>
          <c:idx val="1"/>
          <c:order val="1"/>
          <c:tx>
            <c:strRef>
              <c:f>Sheet1!$C$1</c:f>
              <c:strCache>
                <c:ptCount val="1"/>
                <c:pt idx="0">
                  <c:v>No computers</c:v>
                </c:pt>
              </c:strCache>
            </c:strRef>
          </c:tx>
          <c:spPr>
            <a:solidFill>
              <a:srgbClr val="002C52"/>
            </a:solidFill>
            <a:ln>
              <a:noFill/>
            </a:ln>
            <a:effectLst/>
          </c:spPr>
          <c:invertIfNegative val="0"/>
          <c:cat>
            <c:strRef>
              <c:f>Sheet1!$A$2:$A$3</c:f>
              <c:strCache>
                <c:ptCount val="2"/>
                <c:pt idx="0">
                  <c:v>San Augustine County, Texas</c:v>
                </c:pt>
                <c:pt idx="1">
                  <c:v>All Communities</c:v>
                </c:pt>
              </c:strCache>
            </c:strRef>
          </c:cat>
          <c:val>
            <c:numRef>
              <c:f>Sheet1!$C$2:$C$3</c:f>
              <c:numCache>
                <c:formatCode>General</c:formatCode>
                <c:ptCount val="2"/>
                <c:pt idx="0" formatCode="0%">
                  <c:v>0</c:v>
                </c:pt>
                <c:pt idx="1">
                  <c:v>4.6296296296296294E-2</c:v>
                </c:pt>
              </c:numCache>
            </c:numRef>
          </c:val>
          <c:extLst>
            <c:ext xmlns:c16="http://schemas.microsoft.com/office/drawing/2014/chart" uri="{C3380CC4-5D6E-409C-BE32-E72D297353CC}">
              <c16:uniqueId val="{00000001-1F92-49CB-830B-B0E9F1921A56}"/>
            </c:ext>
          </c:extLst>
        </c:ser>
        <c:ser>
          <c:idx val="2"/>
          <c:order val="2"/>
          <c:tx>
            <c:strRef>
              <c:f>Sheet1!$D$1</c:f>
              <c:strCache>
                <c:ptCount val="1"/>
                <c:pt idx="0">
                  <c:v>Too expensive</c:v>
                </c:pt>
              </c:strCache>
            </c:strRef>
          </c:tx>
          <c:spPr>
            <a:solidFill>
              <a:srgbClr val="BDBBBB"/>
            </a:solidFill>
            <a:ln>
              <a:noFill/>
            </a:ln>
            <a:effectLst/>
          </c:spPr>
          <c:invertIfNegative val="0"/>
          <c:cat>
            <c:strRef>
              <c:f>Sheet1!$A$2:$A$3</c:f>
              <c:strCache>
                <c:ptCount val="2"/>
                <c:pt idx="0">
                  <c:v>San Augustine County, Texas</c:v>
                </c:pt>
                <c:pt idx="1">
                  <c:v>All Communities</c:v>
                </c:pt>
              </c:strCache>
            </c:strRef>
          </c:cat>
          <c:val>
            <c:numRef>
              <c:f>Sheet1!$D$2:$D$3</c:f>
              <c:numCache>
                <c:formatCode>General</c:formatCode>
                <c:ptCount val="2"/>
                <c:pt idx="0" formatCode="0%">
                  <c:v>0</c:v>
                </c:pt>
                <c:pt idx="1">
                  <c:v>0.16666666666666666</c:v>
                </c:pt>
              </c:numCache>
            </c:numRef>
          </c:val>
          <c:extLst>
            <c:ext xmlns:c16="http://schemas.microsoft.com/office/drawing/2014/chart" uri="{C3380CC4-5D6E-409C-BE32-E72D297353CC}">
              <c16:uniqueId val="{00000002-1F92-49CB-830B-B0E9F1921A56}"/>
            </c:ext>
          </c:extLst>
        </c:ser>
        <c:ser>
          <c:idx val="3"/>
          <c:order val="3"/>
          <c:tx>
            <c:strRef>
              <c:f>Sheet1!$E$1</c:f>
              <c:strCache>
                <c:ptCount val="1"/>
                <c:pt idx="0">
                  <c:v>Not available</c:v>
                </c:pt>
              </c:strCache>
            </c:strRef>
          </c:tx>
          <c:spPr>
            <a:solidFill>
              <a:schemeClr val="accent4"/>
            </a:solidFill>
            <a:ln>
              <a:noFill/>
            </a:ln>
            <a:effectLst/>
          </c:spPr>
          <c:invertIfNegative val="0"/>
          <c:cat>
            <c:strRef>
              <c:f>Sheet1!$A$2:$A$3</c:f>
              <c:strCache>
                <c:ptCount val="2"/>
                <c:pt idx="0">
                  <c:v>San Augustine County, Texas</c:v>
                </c:pt>
                <c:pt idx="1">
                  <c:v>All Communities</c:v>
                </c:pt>
              </c:strCache>
            </c:strRef>
          </c:cat>
          <c:val>
            <c:numRef>
              <c:f>Sheet1!$E$2:$E$3</c:f>
              <c:numCache>
                <c:formatCode>General</c:formatCode>
                <c:ptCount val="2"/>
                <c:pt idx="0" formatCode="0%">
                  <c:v>0.5</c:v>
                </c:pt>
                <c:pt idx="1">
                  <c:v>0.62962962962962965</c:v>
                </c:pt>
              </c:numCache>
            </c:numRef>
          </c:val>
          <c:extLst>
            <c:ext xmlns:c16="http://schemas.microsoft.com/office/drawing/2014/chart" uri="{C3380CC4-5D6E-409C-BE32-E72D297353CC}">
              <c16:uniqueId val="{00000003-1F92-49CB-830B-B0E9F1921A56}"/>
            </c:ext>
          </c:extLst>
        </c:ser>
        <c:ser>
          <c:idx val="4"/>
          <c:order val="4"/>
          <c:tx>
            <c:strRef>
              <c:f>Sheet1!$F$1</c:f>
              <c:strCache>
                <c:ptCount val="1"/>
                <c:pt idx="0">
                  <c:v>Too complicated</c:v>
                </c:pt>
              </c:strCache>
            </c:strRef>
          </c:tx>
          <c:spPr>
            <a:solidFill>
              <a:schemeClr val="accent6"/>
            </a:solidFill>
            <a:ln>
              <a:noFill/>
            </a:ln>
            <a:effectLst/>
          </c:spPr>
          <c:invertIfNegative val="0"/>
          <c:cat>
            <c:strRef>
              <c:f>Sheet1!$A$2:$A$3</c:f>
              <c:strCache>
                <c:ptCount val="2"/>
                <c:pt idx="0">
                  <c:v>San Augustine County, Texas</c:v>
                </c:pt>
                <c:pt idx="1">
                  <c:v>All Communities</c:v>
                </c:pt>
              </c:strCache>
            </c:strRef>
          </c:cat>
          <c:val>
            <c:numRef>
              <c:f>Sheet1!$F$2:$F$3</c:f>
              <c:numCache>
                <c:formatCode>General</c:formatCode>
                <c:ptCount val="2"/>
                <c:pt idx="0" formatCode="0%">
                  <c:v>0</c:v>
                </c:pt>
              </c:numCache>
            </c:numRef>
          </c:val>
          <c:extLst>
            <c:ext xmlns:c16="http://schemas.microsoft.com/office/drawing/2014/chart" uri="{C3380CC4-5D6E-409C-BE32-E72D297353CC}">
              <c16:uniqueId val="{00000004-1F92-49CB-830B-B0E9F1921A56}"/>
            </c:ext>
          </c:extLst>
        </c:ser>
        <c:ser>
          <c:idx val="5"/>
          <c:order val="5"/>
          <c:tx>
            <c:strRef>
              <c:f>Sheet1!$G$1</c:f>
              <c:strCache>
                <c:ptCount val="1"/>
                <c:pt idx="0">
                  <c:v>Security risks</c:v>
                </c:pt>
              </c:strCache>
            </c:strRef>
          </c:tx>
          <c:spPr>
            <a:solidFill>
              <a:srgbClr val="0070C0"/>
            </a:solidFill>
            <a:ln>
              <a:noFill/>
            </a:ln>
            <a:effectLst/>
          </c:spPr>
          <c:invertIfNegative val="0"/>
          <c:cat>
            <c:strRef>
              <c:f>Sheet1!$A$2:$A$3</c:f>
              <c:strCache>
                <c:ptCount val="2"/>
                <c:pt idx="0">
                  <c:v>San Augustine County, Texas</c:v>
                </c:pt>
                <c:pt idx="1">
                  <c:v>All Communities</c:v>
                </c:pt>
              </c:strCache>
            </c:strRef>
          </c:cat>
          <c:val>
            <c:numRef>
              <c:f>Sheet1!$G$2:$G$3</c:f>
              <c:numCache>
                <c:formatCode>General</c:formatCode>
                <c:ptCount val="2"/>
                <c:pt idx="0" formatCode="0%">
                  <c:v>0</c:v>
                </c:pt>
              </c:numCache>
            </c:numRef>
          </c:val>
          <c:extLst>
            <c:ext xmlns:c16="http://schemas.microsoft.com/office/drawing/2014/chart" uri="{C3380CC4-5D6E-409C-BE32-E72D297353CC}">
              <c16:uniqueId val="{00000005-1F92-49CB-830B-B0E9F1921A56}"/>
            </c:ext>
          </c:extLst>
        </c:ser>
        <c:ser>
          <c:idx val="6"/>
          <c:order val="6"/>
          <c:tx>
            <c:strRef>
              <c:f>Sheet1!$H$1</c:f>
              <c:strCache>
                <c:ptCount val="1"/>
                <c:pt idx="0">
                  <c:v>The internet is a distraction to staff</c:v>
                </c:pt>
              </c:strCache>
            </c:strRef>
          </c:tx>
          <c:spPr>
            <a:solidFill>
              <a:schemeClr val="accent2"/>
            </a:solidFill>
            <a:ln>
              <a:noFill/>
            </a:ln>
            <a:effectLst/>
          </c:spPr>
          <c:invertIfNegative val="0"/>
          <c:cat>
            <c:strRef>
              <c:f>Sheet1!$A$2:$A$3</c:f>
              <c:strCache>
                <c:ptCount val="2"/>
                <c:pt idx="0">
                  <c:v>San Augustine County, Texas</c:v>
                </c:pt>
                <c:pt idx="1">
                  <c:v>All Communities</c:v>
                </c:pt>
              </c:strCache>
            </c:strRef>
          </c:cat>
          <c:val>
            <c:numRef>
              <c:f>Sheet1!$H$2:$H$3</c:f>
              <c:numCache>
                <c:formatCode>General</c:formatCode>
                <c:ptCount val="2"/>
                <c:pt idx="0" formatCode="0%">
                  <c:v>0</c:v>
                </c:pt>
                <c:pt idx="1">
                  <c:v>9.2592592592592587E-3</c:v>
                </c:pt>
              </c:numCache>
            </c:numRef>
          </c:val>
          <c:extLst>
            <c:ext xmlns:c16="http://schemas.microsoft.com/office/drawing/2014/chart" uri="{C3380CC4-5D6E-409C-BE32-E72D297353CC}">
              <c16:uniqueId val="{00000006-1F92-49CB-830B-B0E9F1921A56}"/>
            </c:ext>
          </c:extLst>
        </c:ser>
        <c:ser>
          <c:idx val="7"/>
          <c:order val="7"/>
          <c:tx>
            <c:strRef>
              <c:f>Sheet1!$I$1</c:f>
              <c:strCache>
                <c:ptCount val="1"/>
                <c:pt idx="0">
                  <c:v>Employees are not trained</c:v>
                </c:pt>
              </c:strCache>
            </c:strRef>
          </c:tx>
          <c:spPr>
            <a:solidFill>
              <a:srgbClr val="65656A"/>
            </a:solidFill>
            <a:ln>
              <a:noFill/>
            </a:ln>
            <a:effectLst/>
          </c:spPr>
          <c:invertIfNegative val="0"/>
          <c:cat>
            <c:strRef>
              <c:f>Sheet1!$A$2:$A$3</c:f>
              <c:strCache>
                <c:ptCount val="2"/>
                <c:pt idx="0">
                  <c:v>San Augustine County, Texas</c:v>
                </c:pt>
                <c:pt idx="1">
                  <c:v>All Communities</c:v>
                </c:pt>
              </c:strCache>
            </c:strRef>
          </c:cat>
          <c:val>
            <c:numRef>
              <c:f>Sheet1!$I$2:$I$3</c:f>
              <c:numCache>
                <c:formatCode>General</c:formatCode>
                <c:ptCount val="2"/>
                <c:pt idx="0" formatCode="0%">
                  <c:v>0</c:v>
                </c:pt>
              </c:numCache>
            </c:numRef>
          </c:val>
          <c:extLst>
            <c:ext xmlns:c16="http://schemas.microsoft.com/office/drawing/2014/chart" uri="{C3380CC4-5D6E-409C-BE32-E72D297353CC}">
              <c16:uniqueId val="{00000007-1F92-49CB-830B-B0E9F1921A56}"/>
            </c:ext>
          </c:extLst>
        </c:ser>
        <c:ser>
          <c:idx val="8"/>
          <c:order val="8"/>
          <c:tx>
            <c:strRef>
              <c:f>Sheet1!$J$1</c:f>
              <c:strCache>
                <c:ptCount val="1"/>
                <c:pt idx="0">
                  <c:v>Other</c:v>
                </c:pt>
              </c:strCache>
            </c:strRef>
          </c:tx>
          <c:spPr>
            <a:solidFill>
              <a:schemeClr val="accent6">
                <a:lumMod val="50000"/>
              </a:schemeClr>
            </a:solidFill>
            <a:ln>
              <a:noFill/>
            </a:ln>
            <a:effectLst/>
          </c:spPr>
          <c:invertIfNegative val="0"/>
          <c:cat>
            <c:strRef>
              <c:f>Sheet1!$A$2:$A$3</c:f>
              <c:strCache>
                <c:ptCount val="2"/>
                <c:pt idx="0">
                  <c:v>San Augustine County, Texas</c:v>
                </c:pt>
                <c:pt idx="1">
                  <c:v>All Communities</c:v>
                </c:pt>
              </c:strCache>
            </c:strRef>
          </c:cat>
          <c:val>
            <c:numRef>
              <c:f>Sheet1!$J$2:$J$3</c:f>
              <c:numCache>
                <c:formatCode>General</c:formatCode>
                <c:ptCount val="2"/>
                <c:pt idx="0" formatCode="0%">
                  <c:v>0</c:v>
                </c:pt>
                <c:pt idx="1">
                  <c:v>0.12037037037037036</c:v>
                </c:pt>
              </c:numCache>
            </c:numRef>
          </c:val>
          <c:extLst>
            <c:ext xmlns:c16="http://schemas.microsoft.com/office/drawing/2014/chart" uri="{C3380CC4-5D6E-409C-BE32-E72D297353CC}">
              <c16:uniqueId val="{00000008-1F92-49CB-830B-B0E9F1921A56}"/>
            </c:ext>
          </c:extLst>
        </c:ser>
        <c:dLbls>
          <c:showLegendKey val="0"/>
          <c:showVal val="0"/>
          <c:showCatName val="0"/>
          <c:showSerName val="0"/>
          <c:showPercent val="0"/>
          <c:showBubbleSize val="0"/>
        </c:dLbls>
        <c:gapWidth val="75"/>
        <c:overlap val="100"/>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valAx>
      <c:spPr>
        <a:noFill/>
        <a:ln>
          <a:noFill/>
        </a:ln>
        <a:effectLst/>
      </c:spPr>
    </c:plotArea>
    <c:legend>
      <c:legendPos val="b"/>
      <c:layout>
        <c:manualLayout>
          <c:xMode val="edge"/>
          <c:yMode val="edge"/>
          <c:x val="1.5352580927384077E-2"/>
          <c:y val="0.73709228873530974"/>
          <c:w val="0.96929475860971925"/>
          <c:h val="0.2624481913862548"/>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25634037622164"/>
          <c:y val="0"/>
          <c:w val="0.71437056080310735"/>
          <c:h val="0.38785780580782736"/>
        </c:manualLayout>
      </c:layout>
      <c:barChart>
        <c:barDir val="bar"/>
        <c:grouping val="percentStacked"/>
        <c:varyColors val="0"/>
        <c:ser>
          <c:idx val="0"/>
          <c:order val="0"/>
          <c:tx>
            <c:strRef>
              <c:f>Sheet1!$A$2</c:f>
              <c:strCache>
                <c:ptCount val="1"/>
                <c:pt idx="0">
                  <c:v>Yes, the school has successfully implemented a 1:1 device program with devices supplied by the school</c:v>
                </c:pt>
              </c:strCache>
            </c:strRef>
          </c:tx>
          <c:spPr>
            <a:solidFill>
              <a:srgbClr val="ED262C"/>
            </a:solidFill>
            <a:ln>
              <a:noFill/>
            </a:ln>
            <a:effectLst/>
          </c:spPr>
          <c:invertIfNegative val="0"/>
          <c:dPt>
            <c:idx val="0"/>
            <c:invertIfNegative val="0"/>
            <c:bubble3D val="0"/>
            <c:spPr>
              <a:solidFill>
                <a:srgbClr val="ED262C"/>
              </a:solidFill>
              <a:ln>
                <a:noFill/>
              </a:ln>
              <a:effectLst/>
            </c:spPr>
            <c:extLst>
              <c:ext xmlns:c16="http://schemas.microsoft.com/office/drawing/2014/chart" uri="{C3380CC4-5D6E-409C-BE32-E72D297353CC}">
                <c16:uniqueId val="{00000001-CE29-4905-A02F-06475B774A36}"/>
              </c:ext>
            </c:extLst>
          </c:dPt>
          <c:dPt>
            <c:idx val="1"/>
            <c:invertIfNegative val="0"/>
            <c:bubble3D val="0"/>
            <c:spPr>
              <a:solidFill>
                <a:srgbClr val="ED262C"/>
              </a:solidFill>
              <a:ln>
                <a:noFill/>
              </a:ln>
              <a:effectLst/>
            </c:spPr>
            <c:extLst>
              <c:ext xmlns:c16="http://schemas.microsoft.com/office/drawing/2014/chart" uri="{C3380CC4-5D6E-409C-BE32-E72D297353CC}">
                <c16:uniqueId val="{00000003-CE29-4905-A02F-06475B774A36}"/>
              </c:ext>
            </c:extLst>
          </c:dPt>
          <c:dPt>
            <c:idx val="2"/>
            <c:invertIfNegative val="0"/>
            <c:bubble3D val="0"/>
            <c:spPr>
              <a:solidFill>
                <a:srgbClr val="ED262C"/>
              </a:solidFill>
              <a:ln>
                <a:noFill/>
              </a:ln>
              <a:effectLst/>
            </c:spPr>
            <c:extLst>
              <c:ext xmlns:c16="http://schemas.microsoft.com/office/drawing/2014/chart" uri="{C3380CC4-5D6E-409C-BE32-E72D297353CC}">
                <c16:uniqueId val="{00000005-CE29-4905-A02F-06475B774A36}"/>
              </c:ext>
            </c:extLst>
          </c:dPt>
          <c:cat>
            <c:strRef>
              <c:f>Sheet1!$B$1:$C$1</c:f>
              <c:strCache>
                <c:ptCount val="2"/>
                <c:pt idx="0">
                  <c:v>San Augustine County, Texas</c:v>
                </c:pt>
                <c:pt idx="1">
                  <c:v>All Communities</c:v>
                </c:pt>
              </c:strCache>
            </c:strRef>
          </c:cat>
          <c:val>
            <c:numRef>
              <c:f>Sheet1!$B$2:$C$2</c:f>
              <c:numCache>
                <c:formatCode>General</c:formatCode>
                <c:ptCount val="2"/>
                <c:pt idx="0">
                  <c:v>1</c:v>
                </c:pt>
                <c:pt idx="1">
                  <c:v>0.5</c:v>
                </c:pt>
              </c:numCache>
            </c:numRef>
          </c:val>
          <c:extLst>
            <c:ext xmlns:c16="http://schemas.microsoft.com/office/drawing/2014/chart" uri="{C3380CC4-5D6E-409C-BE32-E72D297353CC}">
              <c16:uniqueId val="{00000006-CE29-4905-A02F-06475B774A36}"/>
            </c:ext>
          </c:extLst>
        </c:ser>
        <c:ser>
          <c:idx val="1"/>
          <c:order val="1"/>
          <c:tx>
            <c:strRef>
              <c:f>Sheet1!$A$3</c:f>
              <c:strCache>
                <c:ptCount val="1"/>
                <c:pt idx="0">
                  <c:v>The school has a bring-your-own-device program; devices are  supplied by the students and content is provided by the school</c:v>
                </c:pt>
              </c:strCache>
            </c:strRef>
          </c:tx>
          <c:spPr>
            <a:solidFill>
              <a:srgbClr val="002C52"/>
            </a:solidFill>
            <a:ln>
              <a:noFill/>
            </a:ln>
            <a:effectLst/>
          </c:spPr>
          <c:invertIfNegative val="0"/>
          <c:cat>
            <c:strRef>
              <c:f>Sheet1!$B$1:$C$1</c:f>
              <c:strCache>
                <c:ptCount val="2"/>
                <c:pt idx="0">
                  <c:v>San Augustine County, Texas</c:v>
                </c:pt>
                <c:pt idx="1">
                  <c:v>All Communities</c:v>
                </c:pt>
              </c:strCache>
            </c:strRef>
          </c:cat>
          <c:val>
            <c:numRef>
              <c:f>Sheet1!$B$3:$C$3</c:f>
              <c:numCache>
                <c:formatCode>General</c:formatCode>
                <c:ptCount val="2"/>
                <c:pt idx="0">
                  <c:v>0</c:v>
                </c:pt>
                <c:pt idx="1">
                  <c:v>3.125E-2</c:v>
                </c:pt>
              </c:numCache>
            </c:numRef>
          </c:val>
          <c:extLst>
            <c:ext xmlns:c16="http://schemas.microsoft.com/office/drawing/2014/chart" uri="{C3380CC4-5D6E-409C-BE32-E72D297353CC}">
              <c16:uniqueId val="{00000007-CE29-4905-A02F-06475B774A36}"/>
            </c:ext>
          </c:extLst>
        </c:ser>
        <c:ser>
          <c:idx val="2"/>
          <c:order val="2"/>
          <c:tx>
            <c:strRef>
              <c:f>Sheet1!$A$4</c:f>
              <c:strCache>
                <c:ptCount val="1"/>
                <c:pt idx="0">
                  <c:v>The school is currently piloting a device program with a sample of students and staff</c:v>
                </c:pt>
              </c:strCache>
            </c:strRef>
          </c:tx>
          <c:spPr>
            <a:solidFill>
              <a:schemeClr val="accent3"/>
            </a:solidFill>
            <a:ln>
              <a:noFill/>
            </a:ln>
            <a:effectLst/>
          </c:spPr>
          <c:invertIfNegative val="0"/>
          <c:cat>
            <c:strRef>
              <c:f>Sheet1!$B$1:$C$1</c:f>
              <c:strCache>
                <c:ptCount val="2"/>
                <c:pt idx="0">
                  <c:v>San Augustine County, Texas</c:v>
                </c:pt>
                <c:pt idx="1">
                  <c:v>All Communities</c:v>
                </c:pt>
              </c:strCache>
            </c:strRef>
          </c:cat>
          <c:val>
            <c:numRef>
              <c:f>Sheet1!$B$4:$C$4</c:f>
              <c:numCache>
                <c:formatCode>General</c:formatCode>
                <c:ptCount val="2"/>
                <c:pt idx="0">
                  <c:v>0</c:v>
                </c:pt>
                <c:pt idx="1">
                  <c:v>5.2083333333333336E-2</c:v>
                </c:pt>
              </c:numCache>
            </c:numRef>
          </c:val>
          <c:extLst>
            <c:ext xmlns:c16="http://schemas.microsoft.com/office/drawing/2014/chart" uri="{C3380CC4-5D6E-409C-BE32-E72D297353CC}">
              <c16:uniqueId val="{00000008-CE29-4905-A02F-06475B774A36}"/>
            </c:ext>
          </c:extLst>
        </c:ser>
        <c:ser>
          <c:idx val="3"/>
          <c:order val="3"/>
          <c:tx>
            <c:strRef>
              <c:f>Sheet1!$A$5</c:f>
              <c:strCache>
                <c:ptCount val="1"/>
                <c:pt idx="0">
                  <c:v>The school has a plan to implement a device initiative</c:v>
                </c:pt>
              </c:strCache>
            </c:strRef>
          </c:tx>
          <c:spPr>
            <a:solidFill>
              <a:schemeClr val="accent4"/>
            </a:solidFill>
            <a:ln>
              <a:noFill/>
            </a:ln>
            <a:effectLst/>
          </c:spPr>
          <c:invertIfNegative val="0"/>
          <c:cat>
            <c:strRef>
              <c:f>Sheet1!$B$1:$C$1</c:f>
              <c:strCache>
                <c:ptCount val="2"/>
                <c:pt idx="0">
                  <c:v>San Augustine County, Texas</c:v>
                </c:pt>
                <c:pt idx="1">
                  <c:v>All Communities</c:v>
                </c:pt>
              </c:strCache>
            </c:strRef>
          </c:cat>
          <c:val>
            <c:numRef>
              <c:f>Sheet1!$B$5:$C$5</c:f>
              <c:numCache>
                <c:formatCode>General</c:formatCode>
                <c:ptCount val="2"/>
                <c:pt idx="0">
                  <c:v>0</c:v>
                </c:pt>
                <c:pt idx="1">
                  <c:v>4.6875E-2</c:v>
                </c:pt>
              </c:numCache>
            </c:numRef>
          </c:val>
          <c:extLst>
            <c:ext xmlns:c16="http://schemas.microsoft.com/office/drawing/2014/chart" uri="{C3380CC4-5D6E-409C-BE32-E72D297353CC}">
              <c16:uniqueId val="{00000009-CE29-4905-A02F-06475B774A36}"/>
            </c:ext>
          </c:extLst>
        </c:ser>
        <c:ser>
          <c:idx val="4"/>
          <c:order val="4"/>
          <c:tx>
            <c:strRef>
              <c:f>Sheet1!$A$6</c:f>
              <c:strCache>
                <c:ptCount val="1"/>
                <c:pt idx="0">
                  <c:v>The school is in the exploratory phase of implementing a device initiative</c:v>
                </c:pt>
              </c:strCache>
            </c:strRef>
          </c:tx>
          <c:spPr>
            <a:solidFill>
              <a:schemeClr val="accent6"/>
            </a:solidFill>
            <a:ln>
              <a:noFill/>
            </a:ln>
            <a:effectLst/>
          </c:spPr>
          <c:invertIfNegative val="0"/>
          <c:cat>
            <c:strRef>
              <c:f>Sheet1!$B$1:$C$1</c:f>
              <c:strCache>
                <c:ptCount val="2"/>
                <c:pt idx="0">
                  <c:v>San Augustine County, Texas</c:v>
                </c:pt>
                <c:pt idx="1">
                  <c:v>All Communities</c:v>
                </c:pt>
              </c:strCache>
            </c:strRef>
          </c:cat>
          <c:val>
            <c:numRef>
              <c:f>Sheet1!$B$6:$C$6</c:f>
              <c:numCache>
                <c:formatCode>General</c:formatCode>
                <c:ptCount val="2"/>
                <c:pt idx="0">
                  <c:v>0</c:v>
                </c:pt>
                <c:pt idx="1">
                  <c:v>0.14583333333333334</c:v>
                </c:pt>
              </c:numCache>
            </c:numRef>
          </c:val>
          <c:extLst>
            <c:ext xmlns:c16="http://schemas.microsoft.com/office/drawing/2014/chart" uri="{C3380CC4-5D6E-409C-BE32-E72D297353CC}">
              <c16:uniqueId val="{0000000A-CE29-4905-A02F-06475B774A36}"/>
            </c:ext>
          </c:extLst>
        </c:ser>
        <c:ser>
          <c:idx val="5"/>
          <c:order val="5"/>
          <c:tx>
            <c:strRef>
              <c:f>Sheet1!$A$7</c:f>
              <c:strCache>
                <c:ptCount val="1"/>
                <c:pt idx="0">
                  <c:v>No, we currently have no such program or plans to implement such initiatives</c:v>
                </c:pt>
              </c:strCache>
            </c:strRef>
          </c:tx>
          <c:spPr>
            <a:solidFill>
              <a:schemeClr val="accent5"/>
            </a:solidFill>
            <a:ln>
              <a:noFill/>
            </a:ln>
            <a:effectLst/>
          </c:spPr>
          <c:invertIfNegative val="0"/>
          <c:cat>
            <c:strRef>
              <c:f>Sheet1!$B$1:$C$1</c:f>
              <c:strCache>
                <c:ptCount val="2"/>
                <c:pt idx="0">
                  <c:v>San Augustine County, Texas</c:v>
                </c:pt>
                <c:pt idx="1">
                  <c:v>All Communities</c:v>
                </c:pt>
              </c:strCache>
            </c:strRef>
          </c:cat>
          <c:val>
            <c:numRef>
              <c:f>Sheet1!$B$7:$C$7</c:f>
              <c:numCache>
                <c:formatCode>General</c:formatCode>
                <c:ptCount val="2"/>
                <c:pt idx="0">
                  <c:v>0</c:v>
                </c:pt>
                <c:pt idx="1">
                  <c:v>0.22395833333333334</c:v>
                </c:pt>
              </c:numCache>
            </c:numRef>
          </c:val>
          <c:extLst>
            <c:ext xmlns:c16="http://schemas.microsoft.com/office/drawing/2014/chart" uri="{C3380CC4-5D6E-409C-BE32-E72D297353CC}">
              <c16:uniqueId val="{0000000B-CE29-4905-A02F-06475B774A36}"/>
            </c:ext>
          </c:extLst>
        </c:ser>
        <c:dLbls>
          <c:showLegendKey val="0"/>
          <c:showVal val="0"/>
          <c:showCatName val="0"/>
          <c:showSerName val="0"/>
          <c:showPercent val="0"/>
          <c:showBubbleSize val="0"/>
        </c:dLbls>
        <c:gapWidth val="75"/>
        <c:overlap val="100"/>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majorUnit val="0.2"/>
      </c:valAx>
      <c:spPr>
        <a:noFill/>
        <a:ln>
          <a:noFill/>
        </a:ln>
        <a:effectLst/>
      </c:spPr>
    </c:plotArea>
    <c:legend>
      <c:legendPos val="r"/>
      <c:layout>
        <c:manualLayout>
          <c:xMode val="edge"/>
          <c:yMode val="edge"/>
          <c:x val="2.4889314822910491E-4"/>
          <c:y val="0.47842831646429551"/>
          <c:w val="0.99975110684427559"/>
          <c:h val="0.52157172359424475"/>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52644555794162"/>
          <c:y val="2.6686356293043185E-2"/>
          <c:w val="0.80724886661894535"/>
          <c:h val="0.80480604730642602"/>
        </c:manualLayout>
      </c:layout>
      <c:barChart>
        <c:barDir val="bar"/>
        <c:grouping val="percentStacked"/>
        <c:varyColors val="0"/>
        <c:ser>
          <c:idx val="0"/>
          <c:order val="0"/>
          <c:tx>
            <c:strRef>
              <c:f>Sheet1!$B$1</c:f>
              <c:strCache>
                <c:ptCount val="1"/>
                <c:pt idx="0">
                  <c:v>At least once a day</c:v>
                </c:pt>
              </c:strCache>
            </c:strRef>
          </c:tx>
          <c:spPr>
            <a:solidFill>
              <a:srgbClr val="ED262C"/>
            </a:solidFill>
            <a:ln>
              <a:noFill/>
            </a:ln>
            <a:effectLst/>
          </c:spPr>
          <c:invertIfNegative val="0"/>
          <c:cat>
            <c:strRef>
              <c:f>Sheet1!$A$2:$A$12</c:f>
              <c:strCache>
                <c:ptCount val="11"/>
                <c:pt idx="0">
                  <c:v>Email</c:v>
                </c:pt>
                <c:pt idx="1">
                  <c:v>Facebook</c:v>
                </c:pt>
                <c:pt idx="2">
                  <c:v>Instagram</c:v>
                </c:pt>
                <c:pt idx="3">
                  <c:v>LinkedIn</c:v>
                </c:pt>
                <c:pt idx="4">
                  <c:v>Pinterest</c:v>
                </c:pt>
                <c:pt idx="5">
                  <c:v>Text</c:v>
                </c:pt>
                <c:pt idx="6">
                  <c:v>Twitter</c:v>
                </c:pt>
                <c:pt idx="7">
                  <c:v>Video Social Media</c:v>
                </c:pt>
                <c:pt idx="8">
                  <c:v>Videoconferencing</c:v>
                </c:pt>
                <c:pt idx="9">
                  <c:v>Website Updates</c:v>
                </c:pt>
                <c:pt idx="10">
                  <c:v>YouTube</c:v>
                </c:pt>
              </c:strCache>
            </c:strRef>
          </c:cat>
          <c:val>
            <c:numRef>
              <c:f>Sheet1!$B$2:$B$12</c:f>
              <c:numCache>
                <c:formatCode>General</c:formatCode>
                <c:ptCount val="11"/>
                <c:pt idx="0">
                  <c:v>0.25</c:v>
                </c:pt>
                <c:pt idx="1">
                  <c:v>0</c:v>
                </c:pt>
                <c:pt idx="2">
                  <c:v>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0-E373-4F9A-B1BF-18CD90B8AC2F}"/>
            </c:ext>
          </c:extLst>
        </c:ser>
        <c:ser>
          <c:idx val="1"/>
          <c:order val="1"/>
          <c:tx>
            <c:strRef>
              <c:f>Sheet1!$C$1</c:f>
              <c:strCache>
                <c:ptCount val="1"/>
                <c:pt idx="0">
                  <c:v>At least once a week</c:v>
                </c:pt>
              </c:strCache>
            </c:strRef>
          </c:tx>
          <c:spPr>
            <a:solidFill>
              <a:srgbClr val="002C52"/>
            </a:solidFill>
            <a:ln>
              <a:noFill/>
            </a:ln>
            <a:effectLst/>
          </c:spPr>
          <c:invertIfNegative val="0"/>
          <c:cat>
            <c:strRef>
              <c:f>Sheet1!$A$2:$A$12</c:f>
              <c:strCache>
                <c:ptCount val="11"/>
                <c:pt idx="0">
                  <c:v>Email</c:v>
                </c:pt>
                <c:pt idx="1">
                  <c:v>Facebook</c:v>
                </c:pt>
                <c:pt idx="2">
                  <c:v>Instagram</c:v>
                </c:pt>
                <c:pt idx="3">
                  <c:v>LinkedIn</c:v>
                </c:pt>
                <c:pt idx="4">
                  <c:v>Pinterest</c:v>
                </c:pt>
                <c:pt idx="5">
                  <c:v>Text</c:v>
                </c:pt>
                <c:pt idx="6">
                  <c:v>Twitter</c:v>
                </c:pt>
                <c:pt idx="7">
                  <c:v>Video Social Media</c:v>
                </c:pt>
                <c:pt idx="8">
                  <c:v>Videoconferencing</c:v>
                </c:pt>
                <c:pt idx="9">
                  <c:v>Website Updates</c:v>
                </c:pt>
                <c:pt idx="10">
                  <c:v>YouTube</c:v>
                </c:pt>
              </c:strCache>
            </c:strRef>
          </c:cat>
          <c:val>
            <c:numRef>
              <c:f>Sheet1!$C$2:$C$12</c:f>
              <c:numCache>
                <c:formatCode>General</c:formatCode>
                <c:ptCount val="11"/>
                <c:pt idx="0">
                  <c:v>0.25</c:v>
                </c:pt>
                <c:pt idx="1">
                  <c:v>1</c:v>
                </c:pt>
                <c:pt idx="2">
                  <c:v>0</c:v>
                </c:pt>
                <c:pt idx="3">
                  <c:v>0</c:v>
                </c:pt>
                <c:pt idx="4">
                  <c:v>0</c:v>
                </c:pt>
                <c:pt idx="5">
                  <c:v>0</c:v>
                </c:pt>
                <c:pt idx="6">
                  <c:v>0</c:v>
                </c:pt>
                <c:pt idx="7">
                  <c:v>0</c:v>
                </c:pt>
                <c:pt idx="8">
                  <c:v>0.25</c:v>
                </c:pt>
                <c:pt idx="9">
                  <c:v>1</c:v>
                </c:pt>
                <c:pt idx="10">
                  <c:v>0</c:v>
                </c:pt>
              </c:numCache>
            </c:numRef>
          </c:val>
          <c:extLst>
            <c:ext xmlns:c16="http://schemas.microsoft.com/office/drawing/2014/chart" uri="{C3380CC4-5D6E-409C-BE32-E72D297353CC}">
              <c16:uniqueId val="{00000001-E373-4F9A-B1BF-18CD90B8AC2F}"/>
            </c:ext>
          </c:extLst>
        </c:ser>
        <c:ser>
          <c:idx val="2"/>
          <c:order val="2"/>
          <c:tx>
            <c:strRef>
              <c:f>Sheet1!$D$1</c:f>
              <c:strCache>
                <c:ptCount val="1"/>
                <c:pt idx="0">
                  <c:v>At least once a month</c:v>
                </c:pt>
              </c:strCache>
            </c:strRef>
          </c:tx>
          <c:spPr>
            <a:solidFill>
              <a:srgbClr val="BDBBBB"/>
            </a:solidFill>
            <a:ln>
              <a:noFill/>
            </a:ln>
            <a:effectLst/>
          </c:spPr>
          <c:invertIfNegative val="0"/>
          <c:cat>
            <c:strRef>
              <c:f>Sheet1!$A$2:$A$12</c:f>
              <c:strCache>
                <c:ptCount val="11"/>
                <c:pt idx="0">
                  <c:v>Email</c:v>
                </c:pt>
                <c:pt idx="1">
                  <c:v>Facebook</c:v>
                </c:pt>
                <c:pt idx="2">
                  <c:v>Instagram</c:v>
                </c:pt>
                <c:pt idx="3">
                  <c:v>LinkedIn</c:v>
                </c:pt>
                <c:pt idx="4">
                  <c:v>Pinterest</c:v>
                </c:pt>
                <c:pt idx="5">
                  <c:v>Text</c:v>
                </c:pt>
                <c:pt idx="6">
                  <c:v>Twitter</c:v>
                </c:pt>
                <c:pt idx="7">
                  <c:v>Video Social Media</c:v>
                </c:pt>
                <c:pt idx="8">
                  <c:v>Videoconferencing</c:v>
                </c:pt>
                <c:pt idx="9">
                  <c:v>Website Updates</c:v>
                </c:pt>
                <c:pt idx="10">
                  <c:v>YouTube</c:v>
                </c:pt>
              </c:strCache>
            </c:strRef>
          </c:cat>
          <c:val>
            <c:numRef>
              <c:f>Sheet1!$D$2:$D$12</c:f>
              <c:numCache>
                <c:formatCode>General</c:formatCode>
                <c:ptCount val="11"/>
                <c:pt idx="0">
                  <c:v>0</c:v>
                </c:pt>
                <c:pt idx="1">
                  <c:v>0</c:v>
                </c:pt>
                <c:pt idx="2">
                  <c:v>0</c:v>
                </c:pt>
                <c:pt idx="3">
                  <c:v>0</c:v>
                </c:pt>
                <c:pt idx="4">
                  <c:v>0</c:v>
                </c:pt>
                <c:pt idx="5">
                  <c:v>0</c:v>
                </c:pt>
                <c:pt idx="6">
                  <c:v>0.25</c:v>
                </c:pt>
                <c:pt idx="7">
                  <c:v>0</c:v>
                </c:pt>
                <c:pt idx="8">
                  <c:v>0</c:v>
                </c:pt>
                <c:pt idx="9">
                  <c:v>0</c:v>
                </c:pt>
                <c:pt idx="10">
                  <c:v>0</c:v>
                </c:pt>
              </c:numCache>
            </c:numRef>
          </c:val>
          <c:extLst>
            <c:ext xmlns:c16="http://schemas.microsoft.com/office/drawing/2014/chart" uri="{C3380CC4-5D6E-409C-BE32-E72D297353CC}">
              <c16:uniqueId val="{00000002-E373-4F9A-B1BF-18CD90B8AC2F}"/>
            </c:ext>
          </c:extLst>
        </c:ser>
        <c:ser>
          <c:idx val="3"/>
          <c:order val="3"/>
          <c:tx>
            <c:strRef>
              <c:f>Sheet1!$E$1</c:f>
              <c:strCache>
                <c:ptCount val="1"/>
                <c:pt idx="0">
                  <c:v>Less than once a month</c:v>
                </c:pt>
              </c:strCache>
            </c:strRef>
          </c:tx>
          <c:spPr>
            <a:solidFill>
              <a:schemeClr val="accent4"/>
            </a:solidFill>
            <a:ln>
              <a:noFill/>
            </a:ln>
            <a:effectLst/>
          </c:spPr>
          <c:invertIfNegative val="0"/>
          <c:cat>
            <c:strRef>
              <c:f>Sheet1!$A$2:$A$12</c:f>
              <c:strCache>
                <c:ptCount val="11"/>
                <c:pt idx="0">
                  <c:v>Email</c:v>
                </c:pt>
                <c:pt idx="1">
                  <c:v>Facebook</c:v>
                </c:pt>
                <c:pt idx="2">
                  <c:v>Instagram</c:v>
                </c:pt>
                <c:pt idx="3">
                  <c:v>LinkedIn</c:v>
                </c:pt>
                <c:pt idx="4">
                  <c:v>Pinterest</c:v>
                </c:pt>
                <c:pt idx="5">
                  <c:v>Text</c:v>
                </c:pt>
                <c:pt idx="6">
                  <c:v>Twitter</c:v>
                </c:pt>
                <c:pt idx="7">
                  <c:v>Video Social Media</c:v>
                </c:pt>
                <c:pt idx="8">
                  <c:v>Videoconferencing</c:v>
                </c:pt>
                <c:pt idx="9">
                  <c:v>Website Updates</c:v>
                </c:pt>
                <c:pt idx="10">
                  <c:v>YouTube</c:v>
                </c:pt>
              </c:strCache>
            </c:strRef>
          </c:cat>
          <c:val>
            <c:numRef>
              <c:f>Sheet1!$E$2:$E$12</c:f>
              <c:numCache>
                <c:formatCode>General</c:formatCode>
                <c:ptCount val="11"/>
                <c:pt idx="0">
                  <c:v>0.5</c:v>
                </c:pt>
                <c:pt idx="1">
                  <c:v>0</c:v>
                </c:pt>
                <c:pt idx="2">
                  <c:v>0</c:v>
                </c:pt>
                <c:pt idx="3">
                  <c:v>0</c:v>
                </c:pt>
                <c:pt idx="4">
                  <c:v>0</c:v>
                </c:pt>
                <c:pt idx="5">
                  <c:v>0.5</c:v>
                </c:pt>
                <c:pt idx="6">
                  <c:v>0</c:v>
                </c:pt>
                <c:pt idx="7">
                  <c:v>0</c:v>
                </c:pt>
                <c:pt idx="8">
                  <c:v>0</c:v>
                </c:pt>
                <c:pt idx="9">
                  <c:v>0</c:v>
                </c:pt>
                <c:pt idx="10">
                  <c:v>0</c:v>
                </c:pt>
              </c:numCache>
            </c:numRef>
          </c:val>
          <c:extLst>
            <c:ext xmlns:c16="http://schemas.microsoft.com/office/drawing/2014/chart" uri="{C3380CC4-5D6E-409C-BE32-E72D297353CC}">
              <c16:uniqueId val="{00000003-E373-4F9A-B1BF-18CD90B8AC2F}"/>
            </c:ext>
          </c:extLst>
        </c:ser>
        <c:ser>
          <c:idx val="4"/>
          <c:order val="4"/>
          <c:tx>
            <c:strRef>
              <c:f>Sheet1!$F$1</c:f>
              <c:strCache>
                <c:ptCount val="1"/>
                <c:pt idx="0">
                  <c:v>Never</c:v>
                </c:pt>
              </c:strCache>
            </c:strRef>
          </c:tx>
          <c:spPr>
            <a:solidFill>
              <a:schemeClr val="accent6"/>
            </a:solidFill>
            <a:ln>
              <a:noFill/>
            </a:ln>
            <a:effectLst/>
          </c:spPr>
          <c:invertIfNegative val="0"/>
          <c:cat>
            <c:strRef>
              <c:f>Sheet1!$A$2:$A$12</c:f>
              <c:strCache>
                <c:ptCount val="11"/>
                <c:pt idx="0">
                  <c:v>Email</c:v>
                </c:pt>
                <c:pt idx="1">
                  <c:v>Facebook</c:v>
                </c:pt>
                <c:pt idx="2">
                  <c:v>Instagram</c:v>
                </c:pt>
                <c:pt idx="3">
                  <c:v>LinkedIn</c:v>
                </c:pt>
                <c:pt idx="4">
                  <c:v>Pinterest</c:v>
                </c:pt>
                <c:pt idx="5">
                  <c:v>Text</c:v>
                </c:pt>
                <c:pt idx="6">
                  <c:v>Twitter</c:v>
                </c:pt>
                <c:pt idx="7">
                  <c:v>Video Social Media</c:v>
                </c:pt>
                <c:pt idx="8">
                  <c:v>Videoconferencing</c:v>
                </c:pt>
                <c:pt idx="9">
                  <c:v>Website Updates</c:v>
                </c:pt>
                <c:pt idx="10">
                  <c:v>YouTube</c:v>
                </c:pt>
              </c:strCache>
            </c:strRef>
          </c:cat>
          <c:val>
            <c:numRef>
              <c:f>Sheet1!$F$2:$F$12</c:f>
              <c:numCache>
                <c:formatCode>General</c:formatCode>
                <c:ptCount val="11"/>
                <c:pt idx="0">
                  <c:v>0</c:v>
                </c:pt>
                <c:pt idx="1">
                  <c:v>0</c:v>
                </c:pt>
                <c:pt idx="2">
                  <c:v>1</c:v>
                </c:pt>
                <c:pt idx="3">
                  <c:v>1</c:v>
                </c:pt>
                <c:pt idx="4">
                  <c:v>1</c:v>
                </c:pt>
                <c:pt idx="5">
                  <c:v>0.5</c:v>
                </c:pt>
                <c:pt idx="6">
                  <c:v>0.75</c:v>
                </c:pt>
                <c:pt idx="7">
                  <c:v>1</c:v>
                </c:pt>
                <c:pt idx="8">
                  <c:v>0.75</c:v>
                </c:pt>
                <c:pt idx="9">
                  <c:v>0</c:v>
                </c:pt>
                <c:pt idx="10">
                  <c:v>1</c:v>
                </c:pt>
              </c:numCache>
            </c:numRef>
          </c:val>
          <c:extLst>
            <c:ext xmlns:c16="http://schemas.microsoft.com/office/drawing/2014/chart" uri="{C3380CC4-5D6E-409C-BE32-E72D297353CC}">
              <c16:uniqueId val="{00000004-E373-4F9A-B1BF-18CD90B8AC2F}"/>
            </c:ext>
          </c:extLst>
        </c:ser>
        <c:dLbls>
          <c:showLegendKey val="0"/>
          <c:showVal val="0"/>
          <c:showCatName val="0"/>
          <c:showSerName val="0"/>
          <c:showPercent val="0"/>
          <c:showBubbleSize val="0"/>
        </c:dLbls>
        <c:gapWidth val="75"/>
        <c:overlap val="100"/>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valAx>
      <c:spPr>
        <a:noFill/>
        <a:ln>
          <a:noFill/>
        </a:ln>
        <a:effectLst/>
      </c:spPr>
    </c:plotArea>
    <c:legend>
      <c:legendPos val="b"/>
      <c:layout>
        <c:manualLayout>
          <c:xMode val="edge"/>
          <c:yMode val="edge"/>
          <c:x val="0"/>
          <c:y val="0.92570818044735503"/>
          <c:w val="0.99893456263163627"/>
          <c:h val="7.3832246727288289E-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704060466732637"/>
          <c:y val="1.2400638648300917E-2"/>
          <c:w val="0.70132475000767913"/>
          <c:h val="0.78379905750556855"/>
        </c:manualLayout>
      </c:layout>
      <c:barChart>
        <c:barDir val="bar"/>
        <c:grouping val="percentStacked"/>
        <c:varyColors val="0"/>
        <c:ser>
          <c:idx val="0"/>
          <c:order val="0"/>
          <c:tx>
            <c:strRef>
              <c:f>Sheet1!$B$1</c:f>
              <c:strCache>
                <c:ptCount val="1"/>
                <c:pt idx="0">
                  <c:v>At least once a day</c:v>
                </c:pt>
              </c:strCache>
            </c:strRef>
          </c:tx>
          <c:spPr>
            <a:solidFill>
              <a:srgbClr val="ED262C"/>
            </a:solidFill>
            <a:ln>
              <a:noFill/>
            </a:ln>
            <a:effectLst/>
          </c:spPr>
          <c:invertIfNegative val="0"/>
          <c:cat>
            <c:strRef>
              <c:f>Sheet1!$A$2:$A$3</c:f>
              <c:strCache>
                <c:ptCount val="2"/>
                <c:pt idx="0">
                  <c:v>San Augustine County, Texas</c:v>
                </c:pt>
                <c:pt idx="1">
                  <c:v>All Communities</c:v>
                </c:pt>
              </c:strCache>
            </c:strRef>
          </c:cat>
          <c:val>
            <c:numRef>
              <c:f>Sheet1!$B$2:$B$3</c:f>
              <c:numCache>
                <c:formatCode>General</c:formatCode>
                <c:ptCount val="2"/>
                <c:pt idx="0">
                  <c:v>0.14479638009049775</c:v>
                </c:pt>
                <c:pt idx="1">
                  <c:v>0.23827544641605697</c:v>
                </c:pt>
              </c:numCache>
            </c:numRef>
          </c:val>
          <c:extLst>
            <c:ext xmlns:c16="http://schemas.microsoft.com/office/drawing/2014/chart" uri="{C3380CC4-5D6E-409C-BE32-E72D297353CC}">
              <c16:uniqueId val="{00000000-200C-4F0D-889F-A92B31003C5F}"/>
            </c:ext>
          </c:extLst>
        </c:ser>
        <c:ser>
          <c:idx val="1"/>
          <c:order val="1"/>
          <c:tx>
            <c:strRef>
              <c:f>Sheet1!$C$1</c:f>
              <c:strCache>
                <c:ptCount val="1"/>
                <c:pt idx="0">
                  <c:v>At least once a week</c:v>
                </c:pt>
              </c:strCache>
            </c:strRef>
          </c:tx>
          <c:spPr>
            <a:solidFill>
              <a:srgbClr val="002C52"/>
            </a:solidFill>
            <a:ln>
              <a:noFill/>
            </a:ln>
            <a:effectLst/>
          </c:spPr>
          <c:invertIfNegative val="0"/>
          <c:cat>
            <c:strRef>
              <c:f>Sheet1!$A$2:$A$3</c:f>
              <c:strCache>
                <c:ptCount val="2"/>
                <c:pt idx="0">
                  <c:v>San Augustine County, Texas</c:v>
                </c:pt>
                <c:pt idx="1">
                  <c:v>All Communities</c:v>
                </c:pt>
              </c:strCache>
            </c:strRef>
          </c:cat>
          <c:val>
            <c:numRef>
              <c:f>Sheet1!$C$2:$C$3</c:f>
              <c:numCache>
                <c:formatCode>General</c:formatCode>
                <c:ptCount val="2"/>
                <c:pt idx="0">
                  <c:v>0.11312217194570136</c:v>
                </c:pt>
                <c:pt idx="1">
                  <c:v>0.14464721217727694</c:v>
                </c:pt>
              </c:numCache>
            </c:numRef>
          </c:val>
          <c:extLst>
            <c:ext xmlns:c16="http://schemas.microsoft.com/office/drawing/2014/chart" uri="{C3380CC4-5D6E-409C-BE32-E72D297353CC}">
              <c16:uniqueId val="{00000001-200C-4F0D-889F-A92B31003C5F}"/>
            </c:ext>
          </c:extLst>
        </c:ser>
        <c:ser>
          <c:idx val="2"/>
          <c:order val="2"/>
          <c:tx>
            <c:strRef>
              <c:f>Sheet1!$D$1</c:f>
              <c:strCache>
                <c:ptCount val="1"/>
                <c:pt idx="0">
                  <c:v>At least once a month</c:v>
                </c:pt>
              </c:strCache>
            </c:strRef>
          </c:tx>
          <c:spPr>
            <a:solidFill>
              <a:srgbClr val="BDBBBB"/>
            </a:solidFill>
            <a:ln>
              <a:noFill/>
            </a:ln>
            <a:effectLst/>
          </c:spPr>
          <c:invertIfNegative val="0"/>
          <c:cat>
            <c:strRef>
              <c:f>Sheet1!$A$2:$A$3</c:f>
              <c:strCache>
                <c:ptCount val="2"/>
                <c:pt idx="0">
                  <c:v>San Augustine County, Texas</c:v>
                </c:pt>
                <c:pt idx="1">
                  <c:v>All Communities</c:v>
                </c:pt>
              </c:strCache>
            </c:strRef>
          </c:cat>
          <c:val>
            <c:numRef>
              <c:f>Sheet1!$D$2:$D$3</c:f>
              <c:numCache>
                <c:formatCode>General</c:formatCode>
                <c:ptCount val="2"/>
                <c:pt idx="0">
                  <c:v>5.4298642533936653E-2</c:v>
                </c:pt>
                <c:pt idx="1">
                  <c:v>9.0320410394415948E-2</c:v>
                </c:pt>
              </c:numCache>
            </c:numRef>
          </c:val>
          <c:extLst>
            <c:ext xmlns:c16="http://schemas.microsoft.com/office/drawing/2014/chart" uri="{C3380CC4-5D6E-409C-BE32-E72D297353CC}">
              <c16:uniqueId val="{00000002-200C-4F0D-889F-A92B31003C5F}"/>
            </c:ext>
          </c:extLst>
        </c:ser>
        <c:ser>
          <c:idx val="3"/>
          <c:order val="3"/>
          <c:tx>
            <c:strRef>
              <c:f>Sheet1!$E$1</c:f>
              <c:strCache>
                <c:ptCount val="1"/>
                <c:pt idx="0">
                  <c:v>Less than once a month</c:v>
                </c:pt>
              </c:strCache>
            </c:strRef>
          </c:tx>
          <c:spPr>
            <a:solidFill>
              <a:schemeClr val="accent4"/>
            </a:solidFill>
            <a:ln>
              <a:noFill/>
            </a:ln>
            <a:effectLst/>
          </c:spPr>
          <c:invertIfNegative val="0"/>
          <c:cat>
            <c:strRef>
              <c:f>Sheet1!$A$2:$A$3</c:f>
              <c:strCache>
                <c:ptCount val="2"/>
                <c:pt idx="0">
                  <c:v>San Augustine County, Texas</c:v>
                </c:pt>
                <c:pt idx="1">
                  <c:v>All Communities</c:v>
                </c:pt>
              </c:strCache>
            </c:strRef>
          </c:cat>
          <c:val>
            <c:numRef>
              <c:f>Sheet1!$E$2:$E$3</c:f>
              <c:numCache>
                <c:formatCode>General</c:formatCode>
                <c:ptCount val="2"/>
                <c:pt idx="0">
                  <c:v>0.13122171945701358</c:v>
                </c:pt>
                <c:pt idx="1">
                  <c:v>0.1281080929554565</c:v>
                </c:pt>
              </c:numCache>
            </c:numRef>
          </c:val>
          <c:extLst>
            <c:ext xmlns:c16="http://schemas.microsoft.com/office/drawing/2014/chart" uri="{C3380CC4-5D6E-409C-BE32-E72D297353CC}">
              <c16:uniqueId val="{00000003-200C-4F0D-889F-A92B31003C5F}"/>
            </c:ext>
          </c:extLst>
        </c:ser>
        <c:ser>
          <c:idx val="4"/>
          <c:order val="4"/>
          <c:tx>
            <c:strRef>
              <c:f>Sheet1!$F$1</c:f>
              <c:strCache>
                <c:ptCount val="1"/>
                <c:pt idx="0">
                  <c:v>Never</c:v>
                </c:pt>
              </c:strCache>
            </c:strRef>
          </c:tx>
          <c:spPr>
            <a:solidFill>
              <a:schemeClr val="accent6"/>
            </a:solidFill>
            <a:ln>
              <a:noFill/>
            </a:ln>
            <a:effectLst/>
          </c:spPr>
          <c:invertIfNegative val="0"/>
          <c:cat>
            <c:strRef>
              <c:f>Sheet1!$A$2:$A$3</c:f>
              <c:strCache>
                <c:ptCount val="2"/>
                <c:pt idx="0">
                  <c:v>San Augustine County, Texas</c:v>
                </c:pt>
                <c:pt idx="1">
                  <c:v>All Communities</c:v>
                </c:pt>
              </c:strCache>
            </c:strRef>
          </c:cat>
          <c:val>
            <c:numRef>
              <c:f>Sheet1!$F$2:$F$3</c:f>
              <c:numCache>
                <c:formatCode>General</c:formatCode>
                <c:ptCount val="2"/>
                <c:pt idx="0">
                  <c:v>0.5565610859728507</c:v>
                </c:pt>
                <c:pt idx="1">
                  <c:v>0.39864883805679363</c:v>
                </c:pt>
              </c:numCache>
            </c:numRef>
          </c:val>
          <c:extLst>
            <c:ext xmlns:c16="http://schemas.microsoft.com/office/drawing/2014/chart" uri="{C3380CC4-5D6E-409C-BE32-E72D297353CC}">
              <c16:uniqueId val="{00000004-200C-4F0D-889F-A92B31003C5F}"/>
            </c:ext>
          </c:extLst>
        </c:ser>
        <c:dLbls>
          <c:showLegendKey val="0"/>
          <c:showVal val="0"/>
          <c:showCatName val="0"/>
          <c:showSerName val="0"/>
          <c:showPercent val="0"/>
          <c:showBubbleSize val="0"/>
        </c:dLbls>
        <c:gapWidth val="75"/>
        <c:overlap val="100"/>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majorUnit val="0.2"/>
      </c:valAx>
      <c:spPr>
        <a:noFill/>
        <a:ln>
          <a:noFill/>
        </a:ln>
        <a:effectLst/>
      </c:spPr>
    </c:plotArea>
    <c:legend>
      <c:legendPos val="b"/>
      <c:layout>
        <c:manualLayout>
          <c:xMode val="edge"/>
          <c:yMode val="edge"/>
          <c:x val="0"/>
          <c:y val="0.92570818044735503"/>
          <c:w val="0.99893456263163627"/>
          <c:h val="7.3832246727288289E-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80383046289468"/>
          <c:y val="0.15101993512038375"/>
          <c:w val="0.6997834911919274"/>
          <c:h val="0.69340565504467988"/>
        </c:manualLayout>
      </c:layout>
      <c:barChart>
        <c:barDir val="bar"/>
        <c:grouping val="percentStacked"/>
        <c:varyColors val="0"/>
        <c:ser>
          <c:idx val="0"/>
          <c:order val="0"/>
          <c:tx>
            <c:strRef>
              <c:f>Sheet1!$B$1</c:f>
              <c:strCache>
                <c:ptCount val="1"/>
                <c:pt idx="0">
                  <c:v>Yes</c:v>
                </c:pt>
              </c:strCache>
            </c:strRef>
          </c:tx>
          <c:spPr>
            <a:solidFill>
              <a:srgbClr val="ED262C"/>
            </a:solidFill>
            <a:ln>
              <a:noFill/>
            </a:ln>
            <a:effectLst/>
          </c:spPr>
          <c:invertIfNegative val="0"/>
          <c:cat>
            <c:strRef>
              <c:f>Sheet1!$A$2:$A$3</c:f>
              <c:strCache>
                <c:ptCount val="2"/>
                <c:pt idx="0">
                  <c:v>San Augustine County, Texas</c:v>
                </c:pt>
                <c:pt idx="1">
                  <c:v>All Communities</c:v>
                </c:pt>
              </c:strCache>
            </c:strRef>
          </c:cat>
          <c:val>
            <c:numRef>
              <c:f>Sheet1!$B$2:$B$3</c:f>
              <c:numCache>
                <c:formatCode>0.0%</c:formatCode>
                <c:ptCount val="2"/>
                <c:pt idx="0">
                  <c:v>0.5</c:v>
                </c:pt>
                <c:pt idx="1">
                  <c:v>0.57999999999999996</c:v>
                </c:pt>
              </c:numCache>
            </c:numRef>
          </c:val>
          <c:extLst>
            <c:ext xmlns:c16="http://schemas.microsoft.com/office/drawing/2014/chart" uri="{C3380CC4-5D6E-409C-BE32-E72D297353CC}">
              <c16:uniqueId val="{00000000-83FC-4F80-A500-7328FBB4215C}"/>
            </c:ext>
          </c:extLst>
        </c:ser>
        <c:ser>
          <c:idx val="1"/>
          <c:order val="1"/>
          <c:tx>
            <c:strRef>
              <c:f>Sheet1!$C$1</c:f>
              <c:strCache>
                <c:ptCount val="1"/>
                <c:pt idx="0">
                  <c:v>No</c:v>
                </c:pt>
              </c:strCache>
            </c:strRef>
          </c:tx>
          <c:spPr>
            <a:solidFill>
              <a:srgbClr val="002C52"/>
            </a:solidFill>
            <a:ln>
              <a:noFill/>
            </a:ln>
            <a:effectLst/>
          </c:spPr>
          <c:invertIfNegative val="0"/>
          <c:cat>
            <c:strRef>
              <c:f>Sheet1!$A$2:$A$3</c:f>
              <c:strCache>
                <c:ptCount val="2"/>
                <c:pt idx="0">
                  <c:v>San Augustine County, Texas</c:v>
                </c:pt>
                <c:pt idx="1">
                  <c:v>All Communities</c:v>
                </c:pt>
              </c:strCache>
            </c:strRef>
          </c:cat>
          <c:val>
            <c:numRef>
              <c:f>Sheet1!$C$2:$C$3</c:f>
              <c:numCache>
                <c:formatCode>0.0%</c:formatCode>
                <c:ptCount val="2"/>
                <c:pt idx="0">
                  <c:v>0.5</c:v>
                </c:pt>
                <c:pt idx="1">
                  <c:v>0.42</c:v>
                </c:pt>
              </c:numCache>
            </c:numRef>
          </c:val>
          <c:extLst>
            <c:ext xmlns:c16="http://schemas.microsoft.com/office/drawing/2014/chart" uri="{C3380CC4-5D6E-409C-BE32-E72D297353CC}">
              <c16:uniqueId val="{00000001-83FC-4F80-A500-7328FBB4215C}"/>
            </c:ext>
          </c:extLst>
        </c:ser>
        <c:dLbls>
          <c:showLegendKey val="0"/>
          <c:showVal val="0"/>
          <c:showCatName val="0"/>
          <c:showSerName val="0"/>
          <c:showPercent val="0"/>
          <c:showBubbleSize val="0"/>
        </c:dLbls>
        <c:gapWidth val="75"/>
        <c:overlap val="100"/>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majorUnit val="0.2"/>
      </c:valAx>
      <c:spPr>
        <a:noFill/>
        <a:ln>
          <a:noFill/>
        </a:ln>
        <a:effectLst/>
      </c:spPr>
    </c:plotArea>
    <c:legend>
      <c:legendPos val="b"/>
      <c:layout>
        <c:manualLayout>
          <c:xMode val="edge"/>
          <c:yMode val="edge"/>
          <c:x val="0.20929197486677803"/>
          <c:y val="4.0290744650493045E-2"/>
          <c:w val="0.58141597073093132"/>
          <c:h val="0.10162829837110056"/>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90897406632696"/>
          <c:y val="2.5170720437236845E-2"/>
          <c:w val="0.7041931194066795"/>
          <c:h val="0.75300350500471624"/>
        </c:manualLayout>
      </c:layout>
      <c:barChart>
        <c:barDir val="bar"/>
        <c:grouping val="percentStacked"/>
        <c:varyColors val="0"/>
        <c:ser>
          <c:idx val="0"/>
          <c:order val="0"/>
          <c:tx>
            <c:strRef>
              <c:f>Sheet1!$B$1</c:f>
              <c:strCache>
                <c:ptCount val="1"/>
                <c:pt idx="0">
                  <c:v>Yes</c:v>
                </c:pt>
              </c:strCache>
            </c:strRef>
          </c:tx>
          <c:spPr>
            <a:solidFill>
              <a:srgbClr val="ED262C"/>
            </a:solidFill>
            <a:ln>
              <a:noFill/>
            </a:ln>
            <a:effectLst/>
          </c:spPr>
          <c:invertIfNegative val="0"/>
          <c:cat>
            <c:strRef>
              <c:f>Sheet1!$A$2:$A$3</c:f>
              <c:strCache>
                <c:ptCount val="2"/>
                <c:pt idx="0">
                  <c:v>San Augustine County, Texas</c:v>
                </c:pt>
                <c:pt idx="1">
                  <c:v>All Communities</c:v>
                </c:pt>
              </c:strCache>
            </c:strRef>
          </c:cat>
          <c:val>
            <c:numRef>
              <c:f>Sheet1!$B$2:$B$3</c:f>
              <c:numCache>
                <c:formatCode>General</c:formatCode>
                <c:ptCount val="2"/>
                <c:pt idx="0">
                  <c:v>0</c:v>
                </c:pt>
                <c:pt idx="1">
                  <c:v>0.41</c:v>
                </c:pt>
              </c:numCache>
            </c:numRef>
          </c:val>
          <c:extLst>
            <c:ext xmlns:c16="http://schemas.microsoft.com/office/drawing/2014/chart" uri="{C3380CC4-5D6E-409C-BE32-E72D297353CC}">
              <c16:uniqueId val="{00000000-41A3-485B-B8BB-739CBE14301C}"/>
            </c:ext>
          </c:extLst>
        </c:ser>
        <c:ser>
          <c:idx val="1"/>
          <c:order val="1"/>
          <c:tx>
            <c:strRef>
              <c:f>Sheet1!$C$1</c:f>
              <c:strCache>
                <c:ptCount val="1"/>
                <c:pt idx="0">
                  <c:v>No</c:v>
                </c:pt>
              </c:strCache>
            </c:strRef>
          </c:tx>
          <c:spPr>
            <a:solidFill>
              <a:srgbClr val="002C52"/>
            </a:solidFill>
            <a:ln>
              <a:noFill/>
            </a:ln>
            <a:effectLst/>
          </c:spPr>
          <c:invertIfNegative val="0"/>
          <c:cat>
            <c:strRef>
              <c:f>Sheet1!$A$2:$A$3</c:f>
              <c:strCache>
                <c:ptCount val="2"/>
                <c:pt idx="0">
                  <c:v>San Augustine County, Texas</c:v>
                </c:pt>
                <c:pt idx="1">
                  <c:v>All Communities</c:v>
                </c:pt>
              </c:strCache>
            </c:strRef>
          </c:cat>
          <c:val>
            <c:numRef>
              <c:f>Sheet1!$C$2:$C$3</c:f>
              <c:numCache>
                <c:formatCode>General</c:formatCode>
                <c:ptCount val="2"/>
                <c:pt idx="0">
                  <c:v>0</c:v>
                </c:pt>
                <c:pt idx="1">
                  <c:v>0.44</c:v>
                </c:pt>
              </c:numCache>
            </c:numRef>
          </c:val>
          <c:extLst>
            <c:ext xmlns:c16="http://schemas.microsoft.com/office/drawing/2014/chart" uri="{C3380CC4-5D6E-409C-BE32-E72D297353CC}">
              <c16:uniqueId val="{00000001-41A3-485B-B8BB-739CBE14301C}"/>
            </c:ext>
          </c:extLst>
        </c:ser>
        <c:ser>
          <c:idx val="2"/>
          <c:order val="2"/>
          <c:tx>
            <c:strRef>
              <c:f>Sheet1!$D$1</c:f>
              <c:strCache>
                <c:ptCount val="1"/>
                <c:pt idx="0">
                  <c:v>Unsure</c:v>
                </c:pt>
              </c:strCache>
            </c:strRef>
          </c:tx>
          <c:spPr>
            <a:solidFill>
              <a:srgbClr val="BDBBBB"/>
            </a:solidFill>
            <a:ln>
              <a:noFill/>
            </a:ln>
            <a:effectLst/>
          </c:spPr>
          <c:invertIfNegative val="0"/>
          <c:cat>
            <c:strRef>
              <c:f>Sheet1!$A$2:$A$3</c:f>
              <c:strCache>
                <c:ptCount val="2"/>
                <c:pt idx="0">
                  <c:v>San Augustine County, Texas</c:v>
                </c:pt>
                <c:pt idx="1">
                  <c:v>All Communities</c:v>
                </c:pt>
              </c:strCache>
            </c:strRef>
          </c:cat>
          <c:val>
            <c:numRef>
              <c:f>Sheet1!$D$2:$D$3</c:f>
              <c:numCache>
                <c:formatCode>General</c:formatCode>
                <c:ptCount val="2"/>
                <c:pt idx="0">
                  <c:v>0</c:v>
                </c:pt>
                <c:pt idx="1">
                  <c:v>0.15</c:v>
                </c:pt>
              </c:numCache>
            </c:numRef>
          </c:val>
          <c:extLst>
            <c:ext xmlns:c16="http://schemas.microsoft.com/office/drawing/2014/chart" uri="{C3380CC4-5D6E-409C-BE32-E72D297353CC}">
              <c16:uniqueId val="{00000002-41A3-485B-B8BB-739CBE14301C}"/>
            </c:ext>
          </c:extLst>
        </c:ser>
        <c:dLbls>
          <c:showLegendKey val="0"/>
          <c:showVal val="0"/>
          <c:showCatName val="0"/>
          <c:showSerName val="0"/>
          <c:showPercent val="0"/>
          <c:showBubbleSize val="0"/>
        </c:dLbls>
        <c:gapWidth val="75"/>
        <c:overlap val="100"/>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majorUnit val="0.2"/>
      </c:valAx>
      <c:spPr>
        <a:noFill/>
        <a:ln>
          <a:noFill/>
        </a:ln>
        <a:effectLst/>
      </c:spPr>
    </c:plotArea>
    <c:legend>
      <c:legendPos val="b"/>
      <c:layout>
        <c:manualLayout>
          <c:xMode val="edge"/>
          <c:yMode val="edge"/>
          <c:x val="0"/>
          <c:y val="0.92570818044735503"/>
          <c:w val="0.99893456263163627"/>
          <c:h val="7.3832246727288289E-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85633067947681"/>
          <c:y val="1.6593833131264678E-2"/>
          <c:w val="0.68480791109831607"/>
          <c:h val="0.80440391697034963"/>
        </c:manualLayout>
      </c:layout>
      <c:barChart>
        <c:barDir val="bar"/>
        <c:grouping val="clustered"/>
        <c:varyColors val="0"/>
        <c:ser>
          <c:idx val="0"/>
          <c:order val="0"/>
          <c:tx>
            <c:strRef>
              <c:f>Sheet1!$B$1</c:f>
              <c:strCache>
                <c:ptCount val="1"/>
                <c:pt idx="0">
                  <c:v>San Augustine County, Texas</c:v>
                </c:pt>
              </c:strCache>
            </c:strRef>
          </c:tx>
          <c:spPr>
            <a:solidFill>
              <a:srgbClr val="ED262C"/>
            </a:solidFill>
            <a:ln>
              <a:noFill/>
            </a:ln>
            <a:effectLst/>
          </c:spPr>
          <c:invertIfNegative val="0"/>
          <c:dPt>
            <c:idx val="0"/>
            <c:invertIfNegative val="0"/>
            <c:bubble3D val="0"/>
            <c:spPr>
              <a:solidFill>
                <a:srgbClr val="ED262C"/>
              </a:solidFill>
              <a:ln>
                <a:noFill/>
              </a:ln>
              <a:effectLst/>
            </c:spPr>
            <c:extLst>
              <c:ext xmlns:c16="http://schemas.microsoft.com/office/drawing/2014/chart" uri="{C3380CC4-5D6E-409C-BE32-E72D297353CC}">
                <c16:uniqueId val="{00000001-1BD9-485B-B951-F106B2AA5047}"/>
              </c:ext>
            </c:extLst>
          </c:dPt>
          <c:dPt>
            <c:idx val="1"/>
            <c:invertIfNegative val="0"/>
            <c:bubble3D val="0"/>
            <c:spPr>
              <a:solidFill>
                <a:srgbClr val="ED262C"/>
              </a:solidFill>
              <a:ln>
                <a:noFill/>
              </a:ln>
              <a:effectLst/>
            </c:spPr>
            <c:extLst>
              <c:ext xmlns:c16="http://schemas.microsoft.com/office/drawing/2014/chart" uri="{C3380CC4-5D6E-409C-BE32-E72D297353CC}">
                <c16:uniqueId val="{00000003-1BD9-485B-B951-F106B2AA5047}"/>
              </c:ext>
            </c:extLst>
          </c:dPt>
          <c:dPt>
            <c:idx val="2"/>
            <c:invertIfNegative val="0"/>
            <c:bubble3D val="0"/>
            <c:spPr>
              <a:solidFill>
                <a:srgbClr val="ED262C"/>
              </a:solidFill>
              <a:ln>
                <a:noFill/>
              </a:ln>
              <a:effectLst/>
            </c:spPr>
            <c:extLst>
              <c:ext xmlns:c16="http://schemas.microsoft.com/office/drawing/2014/chart" uri="{C3380CC4-5D6E-409C-BE32-E72D297353CC}">
                <c16:uniqueId val="{00000005-1BD9-485B-B951-F106B2AA5047}"/>
              </c:ext>
            </c:extLst>
          </c:dPt>
          <c:cat>
            <c:strRef>
              <c:f>Sheet1!$A$2:$A$6</c:f>
              <c:strCache>
                <c:ptCount val="5"/>
                <c:pt idx="0">
                  <c:v>Data cap limitations</c:v>
                </c:pt>
                <c:pt idx="1">
                  <c:v>Customer service is poor</c:v>
                </c:pt>
                <c:pt idx="2">
                  <c:v>The price is too high</c:v>
                </c:pt>
                <c:pt idx="3">
                  <c:v>The connection is unreliable</c:v>
                </c:pt>
                <c:pt idx="4">
                  <c:v>Speeds are too slow</c:v>
                </c:pt>
              </c:strCache>
            </c:strRef>
          </c:cat>
          <c:val>
            <c:numRef>
              <c:f>Sheet1!$B$2:$B$6</c:f>
              <c:numCache>
                <c:formatCode>General</c:formatCode>
                <c:ptCount val="5"/>
                <c:pt idx="0">
                  <c:v>0</c:v>
                </c:pt>
                <c:pt idx="1">
                  <c:v>0</c:v>
                </c:pt>
                <c:pt idx="2">
                  <c:v>0.5</c:v>
                </c:pt>
                <c:pt idx="3">
                  <c:v>0</c:v>
                </c:pt>
                <c:pt idx="4">
                  <c:v>1</c:v>
                </c:pt>
              </c:numCache>
            </c:numRef>
          </c:val>
          <c:extLst>
            <c:ext xmlns:c16="http://schemas.microsoft.com/office/drawing/2014/chart" uri="{C3380CC4-5D6E-409C-BE32-E72D297353CC}">
              <c16:uniqueId val="{00000006-1BD9-485B-B951-F106B2AA5047}"/>
            </c:ext>
          </c:extLst>
        </c:ser>
        <c:ser>
          <c:idx val="1"/>
          <c:order val="1"/>
          <c:tx>
            <c:strRef>
              <c:f>Sheet1!$C$1</c:f>
              <c:strCache>
                <c:ptCount val="1"/>
                <c:pt idx="0">
                  <c:v>All Communities</c:v>
                </c:pt>
              </c:strCache>
            </c:strRef>
          </c:tx>
          <c:spPr>
            <a:solidFill>
              <a:srgbClr val="002C52"/>
            </a:solidFill>
            <a:ln>
              <a:noFill/>
            </a:ln>
            <a:effectLst/>
          </c:spPr>
          <c:invertIfNegative val="0"/>
          <c:cat>
            <c:strRef>
              <c:f>Sheet1!$A$2:$A$6</c:f>
              <c:strCache>
                <c:ptCount val="5"/>
                <c:pt idx="0">
                  <c:v>Data cap limitations</c:v>
                </c:pt>
                <c:pt idx="1">
                  <c:v>Customer service is poor</c:v>
                </c:pt>
                <c:pt idx="2">
                  <c:v>The price is too high</c:v>
                </c:pt>
                <c:pt idx="3">
                  <c:v>The connection is unreliable</c:v>
                </c:pt>
                <c:pt idx="4">
                  <c:v>Speeds are too slow</c:v>
                </c:pt>
              </c:strCache>
            </c:strRef>
          </c:cat>
          <c:val>
            <c:numRef>
              <c:f>Sheet1!$C$2:$C$6</c:f>
              <c:numCache>
                <c:formatCode>General</c:formatCode>
                <c:ptCount val="5"/>
                <c:pt idx="0">
                  <c:v>0.125</c:v>
                </c:pt>
                <c:pt idx="1">
                  <c:v>0.21875</c:v>
                </c:pt>
                <c:pt idx="2">
                  <c:v>0.34375</c:v>
                </c:pt>
                <c:pt idx="3">
                  <c:v>0.59375</c:v>
                </c:pt>
                <c:pt idx="4">
                  <c:v>0.796875</c:v>
                </c:pt>
              </c:numCache>
            </c:numRef>
          </c:val>
          <c:extLst>
            <c:ext xmlns:c16="http://schemas.microsoft.com/office/drawing/2014/chart" uri="{C3380CC4-5D6E-409C-BE32-E72D297353CC}">
              <c16:uniqueId val="{00000007-1BD9-485B-B951-F106B2AA5047}"/>
            </c:ext>
          </c:extLst>
        </c:ser>
        <c:dLbls>
          <c:showLegendKey val="0"/>
          <c:showVal val="0"/>
          <c:showCatName val="0"/>
          <c:showSerName val="0"/>
          <c:showPercent val="0"/>
          <c:showBubbleSize val="0"/>
        </c:dLbls>
        <c:gapWidth val="75"/>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valAx>
      <c:spPr>
        <a:noFill/>
        <a:ln>
          <a:noFill/>
        </a:ln>
        <a:effectLst/>
      </c:spPr>
    </c:plotArea>
    <c:legend>
      <c:legendPos val="r"/>
      <c:layout>
        <c:manualLayout>
          <c:xMode val="edge"/>
          <c:yMode val="edge"/>
          <c:x val="0"/>
          <c:y val="0.92472775841992738"/>
          <c:w val="0.99883073723215721"/>
          <c:h val="7.3657268629337677E-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902352875988279"/>
          <c:y val="1.371361293494724E-4"/>
          <c:w val="0.29843388536520293"/>
          <c:h val="0.903112906516642"/>
        </c:manualLayout>
      </c:layout>
      <c:barChart>
        <c:barDir val="bar"/>
        <c:grouping val="percentStacked"/>
        <c:varyColors val="0"/>
        <c:ser>
          <c:idx val="0"/>
          <c:order val="0"/>
          <c:tx>
            <c:strRef>
              <c:f>Sheet1!$B$1</c:f>
              <c:strCache>
                <c:ptCount val="1"/>
                <c:pt idx="0">
                  <c:v>Currently Using</c:v>
                </c:pt>
              </c:strCache>
            </c:strRef>
          </c:tx>
          <c:spPr>
            <a:solidFill>
              <a:srgbClr val="ED262C"/>
            </a:solidFill>
            <a:ln>
              <a:noFill/>
            </a:ln>
            <a:effectLst/>
          </c:spPr>
          <c:invertIfNegative val="0"/>
          <c:cat>
            <c:strRef>
              <c:f>Sheet1!$A$2:$A$9</c:f>
              <c:strCache>
                <c:ptCount val="8"/>
                <c:pt idx="0">
                  <c:v>Government-Issued Mobile Devices for 50+% of Staff</c:v>
                </c:pt>
                <c:pt idx="1">
                  <c:v>Email Service for 100% of Staff</c:v>
                </c:pt>
                <c:pt idx="2">
                  <c:v>VoIP Phone Service</c:v>
                </c:pt>
                <c:pt idx="3">
                  <c:v>Cloud-Based Services</c:v>
                </c:pt>
                <c:pt idx="4">
                  <c:v>3-1-1 Systems</c:v>
                </c:pt>
                <c:pt idx="5">
                  <c:v>Streaming Public Meetings</c:v>
                </c:pt>
                <c:pt idx="6">
                  <c:v>GIS or Interactive Maps</c:v>
                </c:pt>
                <c:pt idx="7">
                  <c:v>Digital Tools for Community Engagement</c:v>
                </c:pt>
              </c:strCache>
            </c:strRef>
          </c:cat>
          <c:val>
            <c:numRef>
              <c:f>Sheet1!$B$2:$B$9</c:f>
              <c:numCache>
                <c:formatCode>General</c:formatCode>
                <c:ptCount val="8"/>
                <c:pt idx="0">
                  <c:v>0.5</c:v>
                </c:pt>
                <c:pt idx="1">
                  <c:v>1</c:v>
                </c:pt>
                <c:pt idx="2">
                  <c:v>0</c:v>
                </c:pt>
                <c:pt idx="3">
                  <c:v>0.5</c:v>
                </c:pt>
                <c:pt idx="4">
                  <c:v>0.5</c:v>
                </c:pt>
                <c:pt idx="5">
                  <c:v>0.5</c:v>
                </c:pt>
                <c:pt idx="6">
                  <c:v>0.5</c:v>
                </c:pt>
                <c:pt idx="7">
                  <c:v>0.5</c:v>
                </c:pt>
              </c:numCache>
            </c:numRef>
          </c:val>
          <c:extLst>
            <c:ext xmlns:c16="http://schemas.microsoft.com/office/drawing/2014/chart" uri="{C3380CC4-5D6E-409C-BE32-E72D297353CC}">
              <c16:uniqueId val="{00000000-5DA6-4624-9144-D70ECB698A98}"/>
            </c:ext>
          </c:extLst>
        </c:ser>
        <c:ser>
          <c:idx val="1"/>
          <c:order val="1"/>
          <c:tx>
            <c:strRef>
              <c:f>Sheet1!$C$1</c:f>
              <c:strCache>
                <c:ptCount val="1"/>
                <c:pt idx="0">
                  <c:v>Not Using but Will in 1 Year</c:v>
                </c:pt>
              </c:strCache>
            </c:strRef>
          </c:tx>
          <c:spPr>
            <a:solidFill>
              <a:srgbClr val="002C52"/>
            </a:solidFill>
            <a:ln>
              <a:noFill/>
            </a:ln>
            <a:effectLst/>
          </c:spPr>
          <c:invertIfNegative val="0"/>
          <c:cat>
            <c:strRef>
              <c:f>Sheet1!$A$2:$A$9</c:f>
              <c:strCache>
                <c:ptCount val="8"/>
                <c:pt idx="0">
                  <c:v>Government-Issued Mobile Devices for 50+% of Staff</c:v>
                </c:pt>
                <c:pt idx="1">
                  <c:v>Email Service for 100% of Staff</c:v>
                </c:pt>
                <c:pt idx="2">
                  <c:v>VoIP Phone Service</c:v>
                </c:pt>
                <c:pt idx="3">
                  <c:v>Cloud-Based Services</c:v>
                </c:pt>
                <c:pt idx="4">
                  <c:v>3-1-1 Systems</c:v>
                </c:pt>
                <c:pt idx="5">
                  <c:v>Streaming Public Meetings</c:v>
                </c:pt>
                <c:pt idx="6">
                  <c:v>GIS or Interactive Maps</c:v>
                </c:pt>
                <c:pt idx="7">
                  <c:v>Digital Tools for Community Engagement</c:v>
                </c:pt>
              </c:strCache>
            </c:strRef>
          </c:cat>
          <c:val>
            <c:numRef>
              <c:f>Sheet1!$C$2:$C$9</c:f>
              <c:numCache>
                <c:formatCode>General</c:formatCode>
                <c:ptCount val="8"/>
                <c:pt idx="0">
                  <c:v>0</c:v>
                </c:pt>
                <c:pt idx="1">
                  <c:v>0</c:v>
                </c:pt>
                <c:pt idx="2">
                  <c:v>0.5</c:v>
                </c:pt>
                <c:pt idx="3">
                  <c:v>0.5</c:v>
                </c:pt>
                <c:pt idx="4">
                  <c:v>0.5</c:v>
                </c:pt>
                <c:pt idx="5">
                  <c:v>0</c:v>
                </c:pt>
                <c:pt idx="6">
                  <c:v>0.5</c:v>
                </c:pt>
                <c:pt idx="7">
                  <c:v>0</c:v>
                </c:pt>
              </c:numCache>
            </c:numRef>
          </c:val>
          <c:extLst>
            <c:ext xmlns:c16="http://schemas.microsoft.com/office/drawing/2014/chart" uri="{C3380CC4-5D6E-409C-BE32-E72D297353CC}">
              <c16:uniqueId val="{00000001-5DA6-4624-9144-D70ECB698A98}"/>
            </c:ext>
          </c:extLst>
        </c:ser>
        <c:ser>
          <c:idx val="2"/>
          <c:order val="2"/>
          <c:tx>
            <c:strRef>
              <c:f>Sheet1!$D$1</c:f>
              <c:strCache>
                <c:ptCount val="1"/>
                <c:pt idx="0">
                  <c:v>Not Using but Will in 2-5 Years</c:v>
                </c:pt>
              </c:strCache>
            </c:strRef>
          </c:tx>
          <c:spPr>
            <a:solidFill>
              <a:srgbClr val="BDBBBB"/>
            </a:solidFill>
            <a:ln>
              <a:noFill/>
            </a:ln>
            <a:effectLst/>
          </c:spPr>
          <c:invertIfNegative val="0"/>
          <c:cat>
            <c:strRef>
              <c:f>Sheet1!$A$2:$A$9</c:f>
              <c:strCache>
                <c:ptCount val="8"/>
                <c:pt idx="0">
                  <c:v>Government-Issued Mobile Devices for 50+% of Staff</c:v>
                </c:pt>
                <c:pt idx="1">
                  <c:v>Email Service for 100% of Staff</c:v>
                </c:pt>
                <c:pt idx="2">
                  <c:v>VoIP Phone Service</c:v>
                </c:pt>
                <c:pt idx="3">
                  <c:v>Cloud-Based Services</c:v>
                </c:pt>
                <c:pt idx="4">
                  <c:v>3-1-1 Systems</c:v>
                </c:pt>
                <c:pt idx="5">
                  <c:v>Streaming Public Meetings</c:v>
                </c:pt>
                <c:pt idx="6">
                  <c:v>GIS or Interactive Maps</c:v>
                </c:pt>
                <c:pt idx="7">
                  <c:v>Digital Tools for Community Engagement</c:v>
                </c:pt>
              </c:strCache>
            </c:strRef>
          </c:cat>
          <c:val>
            <c:numRef>
              <c:f>Sheet1!$D$2:$D$9</c:f>
              <c:numCache>
                <c:formatCode>General</c:formatCode>
                <c:ptCount val="8"/>
                <c:pt idx="0">
                  <c:v>0</c:v>
                </c:pt>
                <c:pt idx="1">
                  <c:v>0</c:v>
                </c:pt>
                <c:pt idx="2">
                  <c:v>0</c:v>
                </c:pt>
                <c:pt idx="3">
                  <c:v>0</c:v>
                </c:pt>
                <c:pt idx="4">
                  <c:v>0</c:v>
                </c:pt>
                <c:pt idx="5">
                  <c:v>0.5</c:v>
                </c:pt>
                <c:pt idx="6">
                  <c:v>0</c:v>
                </c:pt>
                <c:pt idx="7">
                  <c:v>0</c:v>
                </c:pt>
              </c:numCache>
            </c:numRef>
          </c:val>
          <c:extLst>
            <c:ext xmlns:c16="http://schemas.microsoft.com/office/drawing/2014/chart" uri="{C3380CC4-5D6E-409C-BE32-E72D297353CC}">
              <c16:uniqueId val="{00000002-5DA6-4624-9144-D70ECB698A98}"/>
            </c:ext>
          </c:extLst>
        </c:ser>
        <c:ser>
          <c:idx val="3"/>
          <c:order val="3"/>
          <c:tx>
            <c:strRef>
              <c:f>Sheet1!$E$1</c:f>
              <c:strCache>
                <c:ptCount val="1"/>
                <c:pt idx="0">
                  <c:v>Not Using, No Plans, But Interested</c:v>
                </c:pt>
              </c:strCache>
            </c:strRef>
          </c:tx>
          <c:spPr>
            <a:solidFill>
              <a:schemeClr val="accent4"/>
            </a:solidFill>
            <a:ln>
              <a:noFill/>
            </a:ln>
            <a:effectLst/>
          </c:spPr>
          <c:invertIfNegative val="0"/>
          <c:cat>
            <c:strRef>
              <c:f>Sheet1!$A$2:$A$9</c:f>
              <c:strCache>
                <c:ptCount val="8"/>
                <c:pt idx="0">
                  <c:v>Government-Issued Mobile Devices for 50+% of Staff</c:v>
                </c:pt>
                <c:pt idx="1">
                  <c:v>Email Service for 100% of Staff</c:v>
                </c:pt>
                <c:pt idx="2">
                  <c:v>VoIP Phone Service</c:v>
                </c:pt>
                <c:pt idx="3">
                  <c:v>Cloud-Based Services</c:v>
                </c:pt>
                <c:pt idx="4">
                  <c:v>3-1-1 Systems</c:v>
                </c:pt>
                <c:pt idx="5">
                  <c:v>Streaming Public Meetings</c:v>
                </c:pt>
                <c:pt idx="6">
                  <c:v>GIS or Interactive Maps</c:v>
                </c:pt>
                <c:pt idx="7">
                  <c:v>Digital Tools for Community Engagement</c:v>
                </c:pt>
              </c:strCache>
            </c:strRef>
          </c:cat>
          <c:val>
            <c:numRef>
              <c:f>Sheet1!$E$2:$E$9</c:f>
              <c:numCache>
                <c:formatCode>General</c:formatCode>
                <c:ptCount val="8"/>
                <c:pt idx="0">
                  <c:v>0.5</c:v>
                </c:pt>
                <c:pt idx="1">
                  <c:v>0</c:v>
                </c:pt>
                <c:pt idx="2">
                  <c:v>0</c:v>
                </c:pt>
                <c:pt idx="3">
                  <c:v>0</c:v>
                </c:pt>
                <c:pt idx="4">
                  <c:v>0</c:v>
                </c:pt>
                <c:pt idx="5">
                  <c:v>0</c:v>
                </c:pt>
                <c:pt idx="6">
                  <c:v>0</c:v>
                </c:pt>
                <c:pt idx="7">
                  <c:v>0.5</c:v>
                </c:pt>
              </c:numCache>
            </c:numRef>
          </c:val>
          <c:extLst>
            <c:ext xmlns:c16="http://schemas.microsoft.com/office/drawing/2014/chart" uri="{C3380CC4-5D6E-409C-BE32-E72D297353CC}">
              <c16:uniqueId val="{00000003-5DA6-4624-9144-D70ECB698A98}"/>
            </c:ext>
          </c:extLst>
        </c:ser>
        <c:ser>
          <c:idx val="4"/>
          <c:order val="4"/>
          <c:tx>
            <c:strRef>
              <c:f>Sheet1!$F$1</c:f>
              <c:strCache>
                <c:ptCount val="1"/>
                <c:pt idx="0">
                  <c:v>Not Interested</c:v>
                </c:pt>
              </c:strCache>
            </c:strRef>
          </c:tx>
          <c:spPr>
            <a:solidFill>
              <a:schemeClr val="accent6"/>
            </a:solidFill>
            <a:ln>
              <a:noFill/>
            </a:ln>
            <a:effectLst/>
          </c:spPr>
          <c:invertIfNegative val="0"/>
          <c:cat>
            <c:strRef>
              <c:f>Sheet1!$A$2:$A$9</c:f>
              <c:strCache>
                <c:ptCount val="8"/>
                <c:pt idx="0">
                  <c:v>Government-Issued Mobile Devices for 50+% of Staff</c:v>
                </c:pt>
                <c:pt idx="1">
                  <c:v>Email Service for 100% of Staff</c:v>
                </c:pt>
                <c:pt idx="2">
                  <c:v>VoIP Phone Service</c:v>
                </c:pt>
                <c:pt idx="3">
                  <c:v>Cloud-Based Services</c:v>
                </c:pt>
                <c:pt idx="4">
                  <c:v>3-1-1 Systems</c:v>
                </c:pt>
                <c:pt idx="5">
                  <c:v>Streaming Public Meetings</c:v>
                </c:pt>
                <c:pt idx="6">
                  <c:v>GIS or Interactive Maps</c:v>
                </c:pt>
                <c:pt idx="7">
                  <c:v>Digital Tools for Community Engagement</c:v>
                </c:pt>
              </c:strCache>
            </c:strRef>
          </c:cat>
          <c:val>
            <c:numRef>
              <c:f>Sheet1!$F$2:$F$9</c:f>
              <c:numCache>
                <c:formatCode>General</c:formatCode>
                <c:ptCount val="8"/>
                <c:pt idx="0">
                  <c:v>0</c:v>
                </c:pt>
                <c:pt idx="1">
                  <c:v>0</c:v>
                </c:pt>
                <c:pt idx="2">
                  <c:v>0.5</c:v>
                </c:pt>
                <c:pt idx="3">
                  <c:v>0</c:v>
                </c:pt>
                <c:pt idx="4">
                  <c:v>0</c:v>
                </c:pt>
                <c:pt idx="5">
                  <c:v>0</c:v>
                </c:pt>
                <c:pt idx="6">
                  <c:v>0</c:v>
                </c:pt>
                <c:pt idx="7">
                  <c:v>0</c:v>
                </c:pt>
              </c:numCache>
            </c:numRef>
          </c:val>
          <c:extLst>
            <c:ext xmlns:c16="http://schemas.microsoft.com/office/drawing/2014/chart" uri="{C3380CC4-5D6E-409C-BE32-E72D297353CC}">
              <c16:uniqueId val="{00000004-5DA6-4624-9144-D70ECB698A98}"/>
            </c:ext>
          </c:extLst>
        </c:ser>
        <c:dLbls>
          <c:showLegendKey val="0"/>
          <c:showVal val="0"/>
          <c:showCatName val="0"/>
          <c:showSerName val="0"/>
          <c:showPercent val="0"/>
          <c:showBubbleSize val="0"/>
        </c:dLbls>
        <c:gapWidth val="75"/>
        <c:overlap val="100"/>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majorUnit val="0.2"/>
      </c:valAx>
      <c:spPr>
        <a:noFill/>
        <a:ln>
          <a:noFill/>
        </a:ln>
        <a:effectLst/>
      </c:spPr>
    </c:plotArea>
    <c:legend>
      <c:legendPos val="b"/>
      <c:layout>
        <c:manualLayout>
          <c:xMode val="edge"/>
          <c:yMode val="edge"/>
          <c:x val="0.71804847288314333"/>
          <c:y val="0.1359175556181009"/>
          <c:w val="0.28088608974849288"/>
          <c:h val="0.68624447530472799"/>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804572045308491"/>
          <c:y val="7.9019776296244213E-3"/>
          <c:w val="0.68658118072624408"/>
          <c:h val="0.3633008947815296"/>
        </c:manualLayout>
      </c:layout>
      <c:barChart>
        <c:barDir val="bar"/>
        <c:grouping val="percentStacked"/>
        <c:varyColors val="0"/>
        <c:ser>
          <c:idx val="0"/>
          <c:order val="0"/>
          <c:tx>
            <c:strRef>
              <c:f>Sheet1!$B$1</c:f>
              <c:strCache>
                <c:ptCount val="1"/>
                <c:pt idx="0">
                  <c:v>Mobile internet service is our primary home internet source - we exclusively use our smartphones to go online</c:v>
                </c:pt>
              </c:strCache>
            </c:strRef>
          </c:tx>
          <c:spPr>
            <a:solidFill>
              <a:srgbClr val="ED262C"/>
            </a:solidFill>
            <a:ln>
              <a:noFill/>
            </a:ln>
            <a:effectLst/>
          </c:spPr>
          <c:invertIfNegative val="0"/>
          <c:cat>
            <c:strRef>
              <c:f>Sheet1!$A$2</c:f>
              <c:strCache>
                <c:ptCount val="1"/>
                <c:pt idx="0">
                  <c:v>San Augustine County, Texas</c:v>
                </c:pt>
              </c:strCache>
            </c:strRef>
          </c:cat>
          <c:val>
            <c:numRef>
              <c:f>Sheet1!$B$2</c:f>
              <c:numCache>
                <c:formatCode>General</c:formatCode>
                <c:ptCount val="1"/>
                <c:pt idx="0">
                  <c:v>0.12244897959183673</c:v>
                </c:pt>
              </c:numCache>
            </c:numRef>
          </c:val>
          <c:extLst>
            <c:ext xmlns:c16="http://schemas.microsoft.com/office/drawing/2014/chart" uri="{C3380CC4-5D6E-409C-BE32-E72D297353CC}">
              <c16:uniqueId val="{00000000-386F-467F-96AC-A1B5EFFE187C}"/>
            </c:ext>
          </c:extLst>
        </c:ser>
        <c:ser>
          <c:idx val="1"/>
          <c:order val="1"/>
          <c:tx>
            <c:strRef>
              <c:f>Sheet1!$C$1</c:f>
              <c:strCache>
                <c:ptCount val="1"/>
                <c:pt idx="0">
                  <c:v>We use our mobile service to connect other household devices to the internet</c:v>
                </c:pt>
              </c:strCache>
            </c:strRef>
          </c:tx>
          <c:spPr>
            <a:solidFill>
              <a:srgbClr val="002C52"/>
            </a:solidFill>
            <a:ln>
              <a:noFill/>
            </a:ln>
            <a:effectLst/>
          </c:spPr>
          <c:invertIfNegative val="0"/>
          <c:cat>
            <c:strRef>
              <c:f>Sheet1!$A$2</c:f>
              <c:strCache>
                <c:ptCount val="1"/>
                <c:pt idx="0">
                  <c:v>San Augustine County, Texas</c:v>
                </c:pt>
              </c:strCache>
            </c:strRef>
          </c:cat>
          <c:val>
            <c:numRef>
              <c:f>Sheet1!$C$2</c:f>
              <c:numCache>
                <c:formatCode>General</c:formatCode>
                <c:ptCount val="1"/>
                <c:pt idx="0">
                  <c:v>0.22448979591836735</c:v>
                </c:pt>
              </c:numCache>
            </c:numRef>
          </c:val>
          <c:extLst>
            <c:ext xmlns:c16="http://schemas.microsoft.com/office/drawing/2014/chart" uri="{C3380CC4-5D6E-409C-BE32-E72D297353CC}">
              <c16:uniqueId val="{00000001-386F-467F-96AC-A1B5EFFE187C}"/>
            </c:ext>
          </c:extLst>
        </c:ser>
        <c:ser>
          <c:idx val="2"/>
          <c:order val="2"/>
          <c:tx>
            <c:strRef>
              <c:f>Sheet1!$D$1</c:f>
              <c:strCache>
                <c:ptCount val="1"/>
                <c:pt idx="0">
                  <c:v>Mobile internet service is a secondary connection; we mostly use a fixed internet connection to go online from home</c:v>
                </c:pt>
              </c:strCache>
            </c:strRef>
          </c:tx>
          <c:spPr>
            <a:solidFill>
              <a:schemeClr val="accent3"/>
            </a:solidFill>
            <a:ln>
              <a:noFill/>
            </a:ln>
            <a:effectLst/>
          </c:spPr>
          <c:invertIfNegative val="0"/>
          <c:cat>
            <c:strRef>
              <c:f>Sheet1!$A$2</c:f>
              <c:strCache>
                <c:ptCount val="1"/>
                <c:pt idx="0">
                  <c:v>San Augustine County, Texas</c:v>
                </c:pt>
              </c:strCache>
            </c:strRef>
          </c:cat>
          <c:val>
            <c:numRef>
              <c:f>Sheet1!$D$2</c:f>
              <c:numCache>
                <c:formatCode>General</c:formatCode>
                <c:ptCount val="1"/>
                <c:pt idx="0">
                  <c:v>0.44217687074829931</c:v>
                </c:pt>
              </c:numCache>
            </c:numRef>
          </c:val>
          <c:extLst>
            <c:ext xmlns:c16="http://schemas.microsoft.com/office/drawing/2014/chart" uri="{C3380CC4-5D6E-409C-BE32-E72D297353CC}">
              <c16:uniqueId val="{00000002-386F-467F-96AC-A1B5EFFE187C}"/>
            </c:ext>
          </c:extLst>
        </c:ser>
        <c:ser>
          <c:idx val="3"/>
          <c:order val="3"/>
          <c:tx>
            <c:strRef>
              <c:f>Sheet1!$E$1</c:f>
              <c:strCache>
                <c:ptCount val="1"/>
                <c:pt idx="0">
                  <c:v>We subscribe to mobile internet service but we don't use it at home</c:v>
                </c:pt>
              </c:strCache>
            </c:strRef>
          </c:tx>
          <c:spPr>
            <a:solidFill>
              <a:schemeClr val="accent4"/>
            </a:solidFill>
            <a:ln>
              <a:noFill/>
            </a:ln>
            <a:effectLst/>
          </c:spPr>
          <c:invertIfNegative val="0"/>
          <c:cat>
            <c:strRef>
              <c:f>Sheet1!$A$2</c:f>
              <c:strCache>
                <c:ptCount val="1"/>
                <c:pt idx="0">
                  <c:v>San Augustine County, Texas</c:v>
                </c:pt>
              </c:strCache>
            </c:strRef>
          </c:cat>
          <c:val>
            <c:numRef>
              <c:f>Sheet1!$E$2</c:f>
              <c:numCache>
                <c:formatCode>General</c:formatCode>
                <c:ptCount val="1"/>
                <c:pt idx="0">
                  <c:v>0.10204081632653061</c:v>
                </c:pt>
              </c:numCache>
            </c:numRef>
          </c:val>
          <c:extLst>
            <c:ext xmlns:c16="http://schemas.microsoft.com/office/drawing/2014/chart" uri="{C3380CC4-5D6E-409C-BE32-E72D297353CC}">
              <c16:uniqueId val="{00000003-386F-467F-96AC-A1B5EFFE187C}"/>
            </c:ext>
          </c:extLst>
        </c:ser>
        <c:ser>
          <c:idx val="4"/>
          <c:order val="4"/>
          <c:tx>
            <c:strRef>
              <c:f>Sheet1!$F$1</c:f>
              <c:strCache>
                <c:ptCount val="1"/>
                <c:pt idx="0">
                  <c:v>Unsure</c:v>
                </c:pt>
              </c:strCache>
            </c:strRef>
          </c:tx>
          <c:spPr>
            <a:solidFill>
              <a:schemeClr val="accent6"/>
            </a:solidFill>
            <a:ln>
              <a:noFill/>
            </a:ln>
            <a:effectLst/>
          </c:spPr>
          <c:invertIfNegative val="0"/>
          <c:cat>
            <c:strRef>
              <c:f>Sheet1!$A$2</c:f>
              <c:strCache>
                <c:ptCount val="1"/>
                <c:pt idx="0">
                  <c:v>San Augustine County, Texas</c:v>
                </c:pt>
              </c:strCache>
            </c:strRef>
          </c:cat>
          <c:val>
            <c:numRef>
              <c:f>Sheet1!$F$2</c:f>
              <c:numCache>
                <c:formatCode>General</c:formatCode>
                <c:ptCount val="1"/>
                <c:pt idx="0">
                  <c:v>6.1224489795918366E-2</c:v>
                </c:pt>
              </c:numCache>
            </c:numRef>
          </c:val>
          <c:extLst>
            <c:ext xmlns:c16="http://schemas.microsoft.com/office/drawing/2014/chart" uri="{C3380CC4-5D6E-409C-BE32-E72D297353CC}">
              <c16:uniqueId val="{00000004-386F-467F-96AC-A1B5EFFE187C}"/>
            </c:ext>
          </c:extLst>
        </c:ser>
        <c:ser>
          <c:idx val="5"/>
          <c:order val="5"/>
          <c:tx>
            <c:strRef>
              <c:f>Sheet1!$G$1</c:f>
              <c:strCache>
                <c:ptCount val="1"/>
                <c:pt idx="0">
                  <c:v>Other</c:v>
                </c:pt>
              </c:strCache>
            </c:strRef>
          </c:tx>
          <c:spPr>
            <a:solidFill>
              <a:schemeClr val="accent5"/>
            </a:solidFill>
            <a:ln>
              <a:noFill/>
            </a:ln>
            <a:effectLst/>
          </c:spPr>
          <c:invertIfNegative val="0"/>
          <c:cat>
            <c:strRef>
              <c:f>Sheet1!$A$2</c:f>
              <c:strCache>
                <c:ptCount val="1"/>
                <c:pt idx="0">
                  <c:v>San Augustine County, Texas</c:v>
                </c:pt>
              </c:strCache>
            </c:strRef>
          </c:cat>
          <c:val>
            <c:numRef>
              <c:f>Sheet1!$G$2</c:f>
              <c:numCache>
                <c:formatCode>General</c:formatCode>
                <c:ptCount val="1"/>
                <c:pt idx="0">
                  <c:v>4.7619047619047616E-2</c:v>
                </c:pt>
              </c:numCache>
            </c:numRef>
          </c:val>
          <c:extLst>
            <c:ext xmlns:c16="http://schemas.microsoft.com/office/drawing/2014/chart" uri="{C3380CC4-5D6E-409C-BE32-E72D297353CC}">
              <c16:uniqueId val="{00000005-386F-467F-96AC-A1B5EFFE187C}"/>
            </c:ext>
          </c:extLst>
        </c:ser>
        <c:dLbls>
          <c:showLegendKey val="0"/>
          <c:showVal val="0"/>
          <c:showCatName val="0"/>
          <c:showSerName val="0"/>
          <c:showPercent val="0"/>
          <c:showBubbleSize val="0"/>
        </c:dLbls>
        <c:gapWidth val="75"/>
        <c:overlap val="100"/>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valAx>
      <c:spPr>
        <a:noFill/>
        <a:ln>
          <a:noFill/>
        </a:ln>
        <a:effectLst/>
      </c:spPr>
    </c:plotArea>
    <c:legend>
      <c:legendPos val="b"/>
      <c:layout>
        <c:manualLayout>
          <c:xMode val="edge"/>
          <c:yMode val="edge"/>
          <c:x val="0"/>
          <c:y val="0.52379196957441365"/>
          <c:w val="1"/>
          <c:h val="0.46871823341355051"/>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40649792229148"/>
          <c:y val="0.15101993512038375"/>
          <c:w val="0.7030910058027966"/>
          <c:h val="0.69340565504467988"/>
        </c:manualLayout>
      </c:layout>
      <c:barChart>
        <c:barDir val="bar"/>
        <c:grouping val="percentStacked"/>
        <c:varyColors val="0"/>
        <c:ser>
          <c:idx val="0"/>
          <c:order val="0"/>
          <c:tx>
            <c:strRef>
              <c:f>Sheet1!$B$1</c:f>
              <c:strCache>
                <c:ptCount val="1"/>
                <c:pt idx="0">
                  <c:v>Yes</c:v>
                </c:pt>
              </c:strCache>
            </c:strRef>
          </c:tx>
          <c:spPr>
            <a:solidFill>
              <a:srgbClr val="ED262C"/>
            </a:solidFill>
            <a:ln>
              <a:noFill/>
            </a:ln>
            <a:effectLst/>
          </c:spPr>
          <c:invertIfNegative val="0"/>
          <c:cat>
            <c:strRef>
              <c:f>Sheet1!$A$2:$A$3</c:f>
              <c:strCache>
                <c:ptCount val="2"/>
                <c:pt idx="0">
                  <c:v>San Augustine County, Texas</c:v>
                </c:pt>
                <c:pt idx="1">
                  <c:v>All Communities</c:v>
                </c:pt>
              </c:strCache>
            </c:strRef>
          </c:cat>
          <c:val>
            <c:numRef>
              <c:f>Sheet1!$B$2:$B$3</c:f>
              <c:numCache>
                <c:formatCode>0.0%</c:formatCode>
                <c:ptCount val="2"/>
                <c:pt idx="0">
                  <c:v>0.2</c:v>
                </c:pt>
                <c:pt idx="1">
                  <c:v>0.59</c:v>
                </c:pt>
              </c:numCache>
            </c:numRef>
          </c:val>
          <c:extLst>
            <c:ext xmlns:c16="http://schemas.microsoft.com/office/drawing/2014/chart" uri="{C3380CC4-5D6E-409C-BE32-E72D297353CC}">
              <c16:uniqueId val="{00000000-AA17-46E2-8592-64FB0F71864B}"/>
            </c:ext>
          </c:extLst>
        </c:ser>
        <c:ser>
          <c:idx val="1"/>
          <c:order val="1"/>
          <c:tx>
            <c:strRef>
              <c:f>Sheet1!$C$1</c:f>
              <c:strCache>
                <c:ptCount val="1"/>
                <c:pt idx="0">
                  <c:v>No</c:v>
                </c:pt>
              </c:strCache>
            </c:strRef>
          </c:tx>
          <c:spPr>
            <a:solidFill>
              <a:srgbClr val="002C52"/>
            </a:solidFill>
            <a:ln>
              <a:noFill/>
            </a:ln>
            <a:effectLst/>
          </c:spPr>
          <c:invertIfNegative val="0"/>
          <c:cat>
            <c:strRef>
              <c:f>Sheet1!$A$2:$A$3</c:f>
              <c:strCache>
                <c:ptCount val="2"/>
                <c:pt idx="0">
                  <c:v>San Augustine County, Texas</c:v>
                </c:pt>
                <c:pt idx="1">
                  <c:v>All Communities</c:v>
                </c:pt>
              </c:strCache>
            </c:strRef>
          </c:cat>
          <c:val>
            <c:numRef>
              <c:f>Sheet1!$C$2:$C$3</c:f>
              <c:numCache>
                <c:formatCode>0.0%</c:formatCode>
                <c:ptCount val="2"/>
                <c:pt idx="0">
                  <c:v>0.8</c:v>
                </c:pt>
                <c:pt idx="1">
                  <c:v>0.41</c:v>
                </c:pt>
              </c:numCache>
            </c:numRef>
          </c:val>
          <c:extLst>
            <c:ext xmlns:c16="http://schemas.microsoft.com/office/drawing/2014/chart" uri="{C3380CC4-5D6E-409C-BE32-E72D297353CC}">
              <c16:uniqueId val="{00000001-AA17-46E2-8592-64FB0F71864B}"/>
            </c:ext>
          </c:extLst>
        </c:ser>
        <c:dLbls>
          <c:showLegendKey val="0"/>
          <c:showVal val="0"/>
          <c:showCatName val="0"/>
          <c:showSerName val="0"/>
          <c:showPercent val="0"/>
          <c:showBubbleSize val="0"/>
        </c:dLbls>
        <c:gapWidth val="75"/>
        <c:overlap val="100"/>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majorUnit val="0.2"/>
      </c:valAx>
      <c:spPr>
        <a:noFill/>
        <a:ln>
          <a:noFill/>
        </a:ln>
        <a:effectLst/>
      </c:spPr>
    </c:plotArea>
    <c:legend>
      <c:legendPos val="b"/>
      <c:layout>
        <c:manualLayout>
          <c:xMode val="edge"/>
          <c:yMode val="edge"/>
          <c:x val="0.20929197486677803"/>
          <c:y val="4.0290744650493045E-2"/>
          <c:w val="0.58141597073093132"/>
          <c:h val="0.10162829837110056"/>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85633067947681"/>
          <c:y val="1.6593833131264678E-2"/>
          <c:w val="0.68480791109831607"/>
          <c:h val="0.80440391697034963"/>
        </c:manualLayout>
      </c:layout>
      <c:barChart>
        <c:barDir val="bar"/>
        <c:grouping val="clustered"/>
        <c:varyColors val="0"/>
        <c:ser>
          <c:idx val="0"/>
          <c:order val="0"/>
          <c:tx>
            <c:strRef>
              <c:f>Sheet1!$B$1</c:f>
              <c:strCache>
                <c:ptCount val="1"/>
                <c:pt idx="0">
                  <c:v>San Augustine County, Texas</c:v>
                </c:pt>
              </c:strCache>
            </c:strRef>
          </c:tx>
          <c:spPr>
            <a:solidFill>
              <a:srgbClr val="ED262C"/>
            </a:solidFill>
            <a:ln>
              <a:noFill/>
            </a:ln>
            <a:effectLst/>
          </c:spPr>
          <c:invertIfNegative val="0"/>
          <c:dPt>
            <c:idx val="0"/>
            <c:invertIfNegative val="0"/>
            <c:bubble3D val="0"/>
            <c:spPr>
              <a:solidFill>
                <a:srgbClr val="ED262C"/>
              </a:solidFill>
              <a:ln>
                <a:noFill/>
              </a:ln>
              <a:effectLst/>
            </c:spPr>
            <c:extLst>
              <c:ext xmlns:c16="http://schemas.microsoft.com/office/drawing/2014/chart" uri="{C3380CC4-5D6E-409C-BE32-E72D297353CC}">
                <c16:uniqueId val="{00000001-1D6C-4DFE-98A3-147A7BCBC157}"/>
              </c:ext>
            </c:extLst>
          </c:dPt>
          <c:dPt>
            <c:idx val="1"/>
            <c:invertIfNegative val="0"/>
            <c:bubble3D val="0"/>
            <c:spPr>
              <a:solidFill>
                <a:srgbClr val="ED262C"/>
              </a:solidFill>
              <a:ln>
                <a:noFill/>
              </a:ln>
              <a:effectLst/>
            </c:spPr>
            <c:extLst>
              <c:ext xmlns:c16="http://schemas.microsoft.com/office/drawing/2014/chart" uri="{C3380CC4-5D6E-409C-BE32-E72D297353CC}">
                <c16:uniqueId val="{00000003-1D6C-4DFE-98A3-147A7BCBC157}"/>
              </c:ext>
            </c:extLst>
          </c:dPt>
          <c:dPt>
            <c:idx val="2"/>
            <c:invertIfNegative val="0"/>
            <c:bubble3D val="0"/>
            <c:spPr>
              <a:solidFill>
                <a:srgbClr val="ED262C"/>
              </a:solidFill>
              <a:ln>
                <a:noFill/>
              </a:ln>
              <a:effectLst/>
            </c:spPr>
            <c:extLst>
              <c:ext xmlns:c16="http://schemas.microsoft.com/office/drawing/2014/chart" uri="{C3380CC4-5D6E-409C-BE32-E72D297353CC}">
                <c16:uniqueId val="{00000005-1D6C-4DFE-98A3-147A7BCBC157}"/>
              </c:ext>
            </c:extLst>
          </c:dPt>
          <c:cat>
            <c:strRef>
              <c:f>Sheet1!$A$2:$A$6</c:f>
              <c:strCache>
                <c:ptCount val="5"/>
                <c:pt idx="0">
                  <c:v>Data cap limitations</c:v>
                </c:pt>
                <c:pt idx="1">
                  <c:v>Customer service is poor</c:v>
                </c:pt>
                <c:pt idx="2">
                  <c:v>The price is too high</c:v>
                </c:pt>
                <c:pt idx="3">
                  <c:v>The connection is unreliable</c:v>
                </c:pt>
                <c:pt idx="4">
                  <c:v>Speeds are too slow</c:v>
                </c:pt>
              </c:strCache>
            </c:strRef>
          </c:cat>
          <c:val>
            <c:numRef>
              <c:f>Sheet1!$B$2:$B$6</c:f>
              <c:numCache>
                <c:formatCode>General</c:formatCode>
                <c:ptCount val="5"/>
                <c:pt idx="0">
                  <c:v>0</c:v>
                </c:pt>
                <c:pt idx="1">
                  <c:v>0</c:v>
                </c:pt>
                <c:pt idx="2">
                  <c:v>0</c:v>
                </c:pt>
                <c:pt idx="3">
                  <c:v>0.75</c:v>
                </c:pt>
                <c:pt idx="4">
                  <c:v>0.5</c:v>
                </c:pt>
              </c:numCache>
            </c:numRef>
          </c:val>
          <c:extLst>
            <c:ext xmlns:c16="http://schemas.microsoft.com/office/drawing/2014/chart" uri="{C3380CC4-5D6E-409C-BE32-E72D297353CC}">
              <c16:uniqueId val="{00000006-1D6C-4DFE-98A3-147A7BCBC157}"/>
            </c:ext>
          </c:extLst>
        </c:ser>
        <c:ser>
          <c:idx val="1"/>
          <c:order val="1"/>
          <c:tx>
            <c:strRef>
              <c:f>Sheet1!$C$1</c:f>
              <c:strCache>
                <c:ptCount val="1"/>
                <c:pt idx="0">
                  <c:v>All Communities</c:v>
                </c:pt>
              </c:strCache>
            </c:strRef>
          </c:tx>
          <c:spPr>
            <a:solidFill>
              <a:srgbClr val="002C52"/>
            </a:solidFill>
            <a:ln>
              <a:noFill/>
            </a:ln>
            <a:effectLst/>
          </c:spPr>
          <c:invertIfNegative val="0"/>
          <c:cat>
            <c:strRef>
              <c:f>Sheet1!$A$2:$A$6</c:f>
              <c:strCache>
                <c:ptCount val="5"/>
                <c:pt idx="0">
                  <c:v>Data cap limitations</c:v>
                </c:pt>
                <c:pt idx="1">
                  <c:v>Customer service is poor</c:v>
                </c:pt>
                <c:pt idx="2">
                  <c:v>The price is too high</c:v>
                </c:pt>
                <c:pt idx="3">
                  <c:v>The connection is unreliable</c:v>
                </c:pt>
                <c:pt idx="4">
                  <c:v>Speeds are too slow</c:v>
                </c:pt>
              </c:strCache>
            </c:strRef>
          </c:cat>
          <c:val>
            <c:numRef>
              <c:f>Sheet1!$C$2:$C$6</c:f>
              <c:numCache>
                <c:formatCode>General</c:formatCode>
                <c:ptCount val="5"/>
                <c:pt idx="0">
                  <c:v>0.14285714285714285</c:v>
                </c:pt>
                <c:pt idx="1">
                  <c:v>0.19047619047619047</c:v>
                </c:pt>
                <c:pt idx="2">
                  <c:v>0.21428571428571427</c:v>
                </c:pt>
                <c:pt idx="3">
                  <c:v>0.59523809523809523</c:v>
                </c:pt>
                <c:pt idx="4">
                  <c:v>0.69047619047619047</c:v>
                </c:pt>
              </c:numCache>
            </c:numRef>
          </c:val>
          <c:extLst>
            <c:ext xmlns:c16="http://schemas.microsoft.com/office/drawing/2014/chart" uri="{C3380CC4-5D6E-409C-BE32-E72D297353CC}">
              <c16:uniqueId val="{00000007-1D6C-4DFE-98A3-147A7BCBC157}"/>
            </c:ext>
          </c:extLst>
        </c:ser>
        <c:dLbls>
          <c:showLegendKey val="0"/>
          <c:showVal val="0"/>
          <c:showCatName val="0"/>
          <c:showSerName val="0"/>
          <c:showPercent val="0"/>
          <c:showBubbleSize val="0"/>
        </c:dLbls>
        <c:gapWidth val="75"/>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valAx>
      <c:spPr>
        <a:noFill/>
        <a:ln>
          <a:noFill/>
        </a:ln>
        <a:effectLst/>
      </c:spPr>
    </c:plotArea>
    <c:legend>
      <c:legendPos val="r"/>
      <c:layout>
        <c:manualLayout>
          <c:xMode val="edge"/>
          <c:yMode val="edge"/>
          <c:x val="0"/>
          <c:y val="0.92472775841992738"/>
          <c:w val="0.99883073723215721"/>
          <c:h val="7.3657268629337677E-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918070034589069"/>
          <c:y val="0.15916076773644186"/>
          <c:w val="0.50495648209324417"/>
          <c:h val="0.69507909422127945"/>
        </c:manualLayout>
      </c:layout>
      <c:barChart>
        <c:barDir val="bar"/>
        <c:grouping val="percentStacked"/>
        <c:varyColors val="0"/>
        <c:ser>
          <c:idx val="0"/>
          <c:order val="0"/>
          <c:tx>
            <c:strRef>
              <c:f>Sheet1!$B$1</c:f>
              <c:strCache>
                <c:ptCount val="1"/>
                <c:pt idx="0">
                  <c:v>Currently Using</c:v>
                </c:pt>
              </c:strCache>
            </c:strRef>
          </c:tx>
          <c:spPr>
            <a:solidFill>
              <a:srgbClr val="ED262C"/>
            </a:solidFill>
            <a:ln>
              <a:noFill/>
            </a:ln>
            <a:effectLst/>
          </c:spPr>
          <c:invertIfNegative val="0"/>
          <c:cat>
            <c:strRef>
              <c:f>Sheet1!$A$2:$A$9</c:f>
              <c:strCache>
                <c:ptCount val="8"/>
                <c:pt idx="0">
                  <c:v>All Staff Have Email Accounts</c:v>
                </c:pt>
                <c:pt idx="1">
                  <c:v>Meeting Facilities with Technology Available to the Public</c:v>
                </c:pt>
                <c:pt idx="2">
                  <c:v>Shares Community Information Digitally</c:v>
                </c:pt>
                <c:pt idx="3">
                  <c:v>Electronic System to Manage Resources, Information, etc.</c:v>
                </c:pt>
                <c:pt idx="4">
                  <c:v>Local Listserv or Email List for Distributing Information</c:v>
                </c:pt>
                <c:pt idx="5">
                  <c:v>Mobile-Compatible Websites/Portals</c:v>
                </c:pt>
                <c:pt idx="6">
                  <c:v>Adaptive Technology for Patrons with Disabilities</c:v>
                </c:pt>
                <c:pt idx="7">
                  <c:v>Voice over Internet Protocol (VoIP) Phone Service</c:v>
                </c:pt>
              </c:strCache>
            </c:strRef>
          </c:cat>
          <c:val>
            <c:numRef>
              <c:f>Sheet1!$B$2:$B$9</c:f>
              <c:numCache>
                <c:formatCode>General</c:formatCode>
                <c:ptCount val="8"/>
                <c:pt idx="0">
                  <c:v>1</c:v>
                </c:pt>
                <c:pt idx="1">
                  <c:v>1</c:v>
                </c:pt>
                <c:pt idx="2">
                  <c:v>1</c:v>
                </c:pt>
                <c:pt idx="3">
                  <c:v>1</c:v>
                </c:pt>
                <c:pt idx="4">
                  <c:v>0</c:v>
                </c:pt>
                <c:pt idx="5">
                  <c:v>1</c:v>
                </c:pt>
                <c:pt idx="6">
                  <c:v>1</c:v>
                </c:pt>
                <c:pt idx="7">
                  <c:v>1</c:v>
                </c:pt>
              </c:numCache>
            </c:numRef>
          </c:val>
          <c:extLst>
            <c:ext xmlns:c16="http://schemas.microsoft.com/office/drawing/2014/chart" uri="{C3380CC4-5D6E-409C-BE32-E72D297353CC}">
              <c16:uniqueId val="{00000000-0346-4911-9A15-228774A33EF2}"/>
            </c:ext>
          </c:extLst>
        </c:ser>
        <c:ser>
          <c:idx val="1"/>
          <c:order val="1"/>
          <c:tx>
            <c:strRef>
              <c:f>Sheet1!$C$1</c:f>
              <c:strCache>
                <c:ptCount val="1"/>
                <c:pt idx="0">
                  <c:v>Not Using but Will in 1 Year</c:v>
                </c:pt>
              </c:strCache>
            </c:strRef>
          </c:tx>
          <c:spPr>
            <a:solidFill>
              <a:srgbClr val="002C52"/>
            </a:solidFill>
            <a:ln>
              <a:noFill/>
            </a:ln>
            <a:effectLst/>
          </c:spPr>
          <c:invertIfNegative val="0"/>
          <c:cat>
            <c:strRef>
              <c:f>Sheet1!$A$2:$A$9</c:f>
              <c:strCache>
                <c:ptCount val="8"/>
                <c:pt idx="0">
                  <c:v>All Staff Have Email Accounts</c:v>
                </c:pt>
                <c:pt idx="1">
                  <c:v>Meeting Facilities with Technology Available to the Public</c:v>
                </c:pt>
                <c:pt idx="2">
                  <c:v>Shares Community Information Digitally</c:v>
                </c:pt>
                <c:pt idx="3">
                  <c:v>Electronic System to Manage Resources, Information, etc.</c:v>
                </c:pt>
                <c:pt idx="4">
                  <c:v>Local Listserv or Email List for Distributing Information</c:v>
                </c:pt>
                <c:pt idx="5">
                  <c:v>Mobile-Compatible Websites/Portals</c:v>
                </c:pt>
                <c:pt idx="6">
                  <c:v>Adaptive Technology for Patrons with Disabilities</c:v>
                </c:pt>
                <c:pt idx="7">
                  <c:v>Voice over Internet Protocol (VoIP) Phone Service</c:v>
                </c:pt>
              </c:strCache>
            </c:strRef>
          </c:cat>
          <c:val>
            <c:numRef>
              <c:f>Sheet1!$C$2:$C$9</c:f>
              <c:numCache>
                <c:formatCode>General</c:formatCode>
                <c:ptCount val="8"/>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01-0346-4911-9A15-228774A33EF2}"/>
            </c:ext>
          </c:extLst>
        </c:ser>
        <c:ser>
          <c:idx val="2"/>
          <c:order val="2"/>
          <c:tx>
            <c:strRef>
              <c:f>Sheet1!$D$1</c:f>
              <c:strCache>
                <c:ptCount val="1"/>
                <c:pt idx="0">
                  <c:v>Not Using but Will in 2-5 Years</c:v>
                </c:pt>
              </c:strCache>
            </c:strRef>
          </c:tx>
          <c:spPr>
            <a:solidFill>
              <a:srgbClr val="BDBBBB"/>
            </a:solidFill>
            <a:ln>
              <a:noFill/>
            </a:ln>
            <a:effectLst/>
          </c:spPr>
          <c:invertIfNegative val="0"/>
          <c:cat>
            <c:strRef>
              <c:f>Sheet1!$A$2:$A$9</c:f>
              <c:strCache>
                <c:ptCount val="8"/>
                <c:pt idx="0">
                  <c:v>All Staff Have Email Accounts</c:v>
                </c:pt>
                <c:pt idx="1">
                  <c:v>Meeting Facilities with Technology Available to the Public</c:v>
                </c:pt>
                <c:pt idx="2">
                  <c:v>Shares Community Information Digitally</c:v>
                </c:pt>
                <c:pt idx="3">
                  <c:v>Electronic System to Manage Resources, Information, etc.</c:v>
                </c:pt>
                <c:pt idx="4">
                  <c:v>Local Listserv or Email List for Distributing Information</c:v>
                </c:pt>
                <c:pt idx="5">
                  <c:v>Mobile-Compatible Websites/Portals</c:v>
                </c:pt>
                <c:pt idx="6">
                  <c:v>Adaptive Technology for Patrons with Disabilities</c:v>
                </c:pt>
                <c:pt idx="7">
                  <c:v>Voice over Internet Protocol (VoIP) Phone Service</c:v>
                </c:pt>
              </c:strCache>
            </c:strRef>
          </c:cat>
          <c:val>
            <c:numRef>
              <c:f>Sheet1!$D$2:$D$9</c:f>
              <c:numCache>
                <c:formatCode>General</c:formatCode>
                <c:ptCount val="8"/>
                <c:pt idx="0">
                  <c:v>0</c:v>
                </c:pt>
                <c:pt idx="1">
                  <c:v>0</c:v>
                </c:pt>
                <c:pt idx="2">
                  <c:v>0</c:v>
                </c:pt>
                <c:pt idx="3">
                  <c:v>0</c:v>
                </c:pt>
                <c:pt idx="4">
                  <c:v>1</c:v>
                </c:pt>
                <c:pt idx="5">
                  <c:v>0</c:v>
                </c:pt>
                <c:pt idx="6">
                  <c:v>0</c:v>
                </c:pt>
                <c:pt idx="7">
                  <c:v>0</c:v>
                </c:pt>
              </c:numCache>
            </c:numRef>
          </c:val>
          <c:extLst>
            <c:ext xmlns:c16="http://schemas.microsoft.com/office/drawing/2014/chart" uri="{C3380CC4-5D6E-409C-BE32-E72D297353CC}">
              <c16:uniqueId val="{00000002-0346-4911-9A15-228774A33EF2}"/>
            </c:ext>
          </c:extLst>
        </c:ser>
        <c:ser>
          <c:idx val="3"/>
          <c:order val="3"/>
          <c:tx>
            <c:strRef>
              <c:f>Sheet1!$E$1</c:f>
              <c:strCache>
                <c:ptCount val="1"/>
                <c:pt idx="0">
                  <c:v>Not Using, No Plans, But Interested</c:v>
                </c:pt>
              </c:strCache>
            </c:strRef>
          </c:tx>
          <c:spPr>
            <a:solidFill>
              <a:schemeClr val="accent4"/>
            </a:solidFill>
            <a:ln>
              <a:noFill/>
            </a:ln>
            <a:effectLst/>
          </c:spPr>
          <c:invertIfNegative val="0"/>
          <c:cat>
            <c:strRef>
              <c:f>Sheet1!$A$2:$A$9</c:f>
              <c:strCache>
                <c:ptCount val="8"/>
                <c:pt idx="0">
                  <c:v>All Staff Have Email Accounts</c:v>
                </c:pt>
                <c:pt idx="1">
                  <c:v>Meeting Facilities with Technology Available to the Public</c:v>
                </c:pt>
                <c:pt idx="2">
                  <c:v>Shares Community Information Digitally</c:v>
                </c:pt>
                <c:pt idx="3">
                  <c:v>Electronic System to Manage Resources, Information, etc.</c:v>
                </c:pt>
                <c:pt idx="4">
                  <c:v>Local Listserv or Email List for Distributing Information</c:v>
                </c:pt>
                <c:pt idx="5">
                  <c:v>Mobile-Compatible Websites/Portals</c:v>
                </c:pt>
                <c:pt idx="6">
                  <c:v>Adaptive Technology for Patrons with Disabilities</c:v>
                </c:pt>
                <c:pt idx="7">
                  <c:v>Voice over Internet Protocol (VoIP) Phone Service</c:v>
                </c:pt>
              </c:strCache>
            </c:strRef>
          </c:cat>
          <c:val>
            <c:numRef>
              <c:f>Sheet1!$E$2:$E$9</c:f>
              <c:numCache>
                <c:formatCode>General</c:formatCode>
                <c:ptCount val="8"/>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03-0346-4911-9A15-228774A33EF2}"/>
            </c:ext>
          </c:extLst>
        </c:ser>
        <c:ser>
          <c:idx val="4"/>
          <c:order val="4"/>
          <c:tx>
            <c:strRef>
              <c:f>Sheet1!$F$1</c:f>
              <c:strCache>
                <c:ptCount val="1"/>
                <c:pt idx="0">
                  <c:v>Not Interested</c:v>
                </c:pt>
              </c:strCache>
            </c:strRef>
          </c:tx>
          <c:spPr>
            <a:solidFill>
              <a:schemeClr val="accent6"/>
            </a:solidFill>
            <a:ln>
              <a:noFill/>
            </a:ln>
            <a:effectLst/>
          </c:spPr>
          <c:invertIfNegative val="0"/>
          <c:cat>
            <c:strRef>
              <c:f>Sheet1!$A$2:$A$9</c:f>
              <c:strCache>
                <c:ptCount val="8"/>
                <c:pt idx="0">
                  <c:v>All Staff Have Email Accounts</c:v>
                </c:pt>
                <c:pt idx="1">
                  <c:v>Meeting Facilities with Technology Available to the Public</c:v>
                </c:pt>
                <c:pt idx="2">
                  <c:v>Shares Community Information Digitally</c:v>
                </c:pt>
                <c:pt idx="3">
                  <c:v>Electronic System to Manage Resources, Information, etc.</c:v>
                </c:pt>
                <c:pt idx="4">
                  <c:v>Local Listserv or Email List for Distributing Information</c:v>
                </c:pt>
                <c:pt idx="5">
                  <c:v>Mobile-Compatible Websites/Portals</c:v>
                </c:pt>
                <c:pt idx="6">
                  <c:v>Adaptive Technology for Patrons with Disabilities</c:v>
                </c:pt>
                <c:pt idx="7">
                  <c:v>Voice over Internet Protocol (VoIP) Phone Service</c:v>
                </c:pt>
              </c:strCache>
            </c:strRef>
          </c:cat>
          <c:val>
            <c:numRef>
              <c:f>Sheet1!$F$2:$F$9</c:f>
              <c:numCache>
                <c:formatCode>General</c:formatCode>
                <c:ptCount val="8"/>
                <c:pt idx="0">
                  <c:v>0</c:v>
                </c:pt>
                <c:pt idx="1">
                  <c:v>0</c:v>
                </c:pt>
                <c:pt idx="2">
                  <c:v>0</c:v>
                </c:pt>
                <c:pt idx="3">
                  <c:v>0</c:v>
                </c:pt>
                <c:pt idx="4">
                  <c:v>0</c:v>
                </c:pt>
                <c:pt idx="5">
                  <c:v>0</c:v>
                </c:pt>
                <c:pt idx="6">
                  <c:v>0</c:v>
                </c:pt>
                <c:pt idx="7">
                  <c:v>0</c:v>
                </c:pt>
              </c:numCache>
            </c:numRef>
          </c:val>
          <c:extLst>
            <c:ext xmlns:c16="http://schemas.microsoft.com/office/drawing/2014/chart" uri="{C3380CC4-5D6E-409C-BE32-E72D297353CC}">
              <c16:uniqueId val="{00000004-0346-4911-9A15-228774A33EF2}"/>
            </c:ext>
          </c:extLst>
        </c:ser>
        <c:dLbls>
          <c:showLegendKey val="0"/>
          <c:showVal val="0"/>
          <c:showCatName val="0"/>
          <c:showSerName val="0"/>
          <c:showPercent val="0"/>
          <c:showBubbleSize val="0"/>
        </c:dLbls>
        <c:gapWidth val="75"/>
        <c:overlap val="100"/>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majorUnit val="0.2"/>
      </c:valAx>
      <c:spPr>
        <a:noFill/>
        <a:ln>
          <a:noFill/>
        </a:ln>
        <a:effectLst/>
      </c:spPr>
    </c:plotArea>
    <c:legend>
      <c:legendPos val="b"/>
      <c:layout>
        <c:manualLayout>
          <c:xMode val="edge"/>
          <c:yMode val="edge"/>
          <c:x val="0"/>
          <c:y val="3.4285600128935454E-3"/>
          <c:w val="1"/>
          <c:h val="0.16225775980786075"/>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85633067947681"/>
          <c:y val="1.6593833131264678E-2"/>
          <c:w val="0.68480791109831607"/>
          <c:h val="0.80440391697034963"/>
        </c:manualLayout>
      </c:layout>
      <c:barChart>
        <c:barDir val="bar"/>
        <c:grouping val="clustered"/>
        <c:varyColors val="0"/>
        <c:ser>
          <c:idx val="0"/>
          <c:order val="0"/>
          <c:tx>
            <c:strRef>
              <c:f>Sheet1!$B$1</c:f>
              <c:strCache>
                <c:ptCount val="1"/>
                <c:pt idx="0">
                  <c:v>San Augustine County, Texas</c:v>
                </c:pt>
              </c:strCache>
            </c:strRef>
          </c:tx>
          <c:spPr>
            <a:solidFill>
              <a:srgbClr val="ED262C"/>
            </a:solidFill>
            <a:ln>
              <a:noFill/>
            </a:ln>
            <a:effectLst/>
          </c:spPr>
          <c:invertIfNegative val="0"/>
          <c:dPt>
            <c:idx val="0"/>
            <c:invertIfNegative val="0"/>
            <c:bubble3D val="0"/>
            <c:spPr>
              <a:solidFill>
                <a:srgbClr val="ED262C"/>
              </a:solidFill>
              <a:ln>
                <a:noFill/>
              </a:ln>
              <a:effectLst/>
            </c:spPr>
            <c:extLst>
              <c:ext xmlns:c16="http://schemas.microsoft.com/office/drawing/2014/chart" uri="{C3380CC4-5D6E-409C-BE32-E72D297353CC}">
                <c16:uniqueId val="{00000001-BCA9-4E8A-BB2E-B531AD0ED0AD}"/>
              </c:ext>
            </c:extLst>
          </c:dPt>
          <c:dPt>
            <c:idx val="1"/>
            <c:invertIfNegative val="0"/>
            <c:bubble3D val="0"/>
            <c:spPr>
              <a:solidFill>
                <a:srgbClr val="ED262C"/>
              </a:solidFill>
              <a:ln>
                <a:noFill/>
              </a:ln>
              <a:effectLst/>
            </c:spPr>
            <c:extLst>
              <c:ext xmlns:c16="http://schemas.microsoft.com/office/drawing/2014/chart" uri="{C3380CC4-5D6E-409C-BE32-E72D297353CC}">
                <c16:uniqueId val="{00000003-BCA9-4E8A-BB2E-B531AD0ED0AD}"/>
              </c:ext>
            </c:extLst>
          </c:dPt>
          <c:dPt>
            <c:idx val="2"/>
            <c:invertIfNegative val="0"/>
            <c:bubble3D val="0"/>
            <c:spPr>
              <a:solidFill>
                <a:srgbClr val="ED262C"/>
              </a:solidFill>
              <a:ln>
                <a:noFill/>
              </a:ln>
              <a:effectLst/>
            </c:spPr>
            <c:extLst>
              <c:ext xmlns:c16="http://schemas.microsoft.com/office/drawing/2014/chart" uri="{C3380CC4-5D6E-409C-BE32-E72D297353CC}">
                <c16:uniqueId val="{00000005-BCA9-4E8A-BB2E-B531AD0ED0AD}"/>
              </c:ext>
            </c:extLst>
          </c:dPt>
          <c:cat>
            <c:strRef>
              <c:f>Sheet1!$A$2:$A$6</c:f>
              <c:strCache>
                <c:ptCount val="5"/>
                <c:pt idx="0">
                  <c:v>Data cap limitations</c:v>
                </c:pt>
                <c:pt idx="1">
                  <c:v>Customer service is poor</c:v>
                </c:pt>
                <c:pt idx="2">
                  <c:v>The price is too high</c:v>
                </c:pt>
                <c:pt idx="3">
                  <c:v>The connection is unreliable</c:v>
                </c:pt>
                <c:pt idx="4">
                  <c:v>Speeds are too slow</c:v>
                </c:pt>
              </c:strCache>
            </c:strRef>
          </c:cat>
          <c:val>
            <c:numRef>
              <c:f>Sheet1!$B$2:$B$6</c:f>
              <c:numCache>
                <c:formatCode>General</c:formatCode>
                <c:ptCount val="5"/>
                <c:pt idx="0">
                  <c:v>0</c:v>
                </c:pt>
                <c:pt idx="1">
                  <c:v>0</c:v>
                </c:pt>
                <c:pt idx="2">
                  <c:v>1</c:v>
                </c:pt>
                <c:pt idx="3">
                  <c:v>1</c:v>
                </c:pt>
                <c:pt idx="4">
                  <c:v>0</c:v>
                </c:pt>
              </c:numCache>
            </c:numRef>
          </c:val>
          <c:extLst>
            <c:ext xmlns:c16="http://schemas.microsoft.com/office/drawing/2014/chart" uri="{C3380CC4-5D6E-409C-BE32-E72D297353CC}">
              <c16:uniqueId val="{00000006-BCA9-4E8A-BB2E-B531AD0ED0AD}"/>
            </c:ext>
          </c:extLst>
        </c:ser>
        <c:ser>
          <c:idx val="1"/>
          <c:order val="1"/>
          <c:tx>
            <c:strRef>
              <c:f>Sheet1!$C$1</c:f>
              <c:strCache>
                <c:ptCount val="1"/>
                <c:pt idx="0">
                  <c:v>All Communities</c:v>
                </c:pt>
              </c:strCache>
            </c:strRef>
          </c:tx>
          <c:spPr>
            <a:solidFill>
              <a:srgbClr val="002C52"/>
            </a:solidFill>
            <a:ln>
              <a:noFill/>
            </a:ln>
            <a:effectLst/>
          </c:spPr>
          <c:invertIfNegative val="0"/>
          <c:cat>
            <c:strRef>
              <c:f>Sheet1!$A$2:$A$6</c:f>
              <c:strCache>
                <c:ptCount val="5"/>
                <c:pt idx="0">
                  <c:v>Data cap limitations</c:v>
                </c:pt>
                <c:pt idx="1">
                  <c:v>Customer service is poor</c:v>
                </c:pt>
                <c:pt idx="2">
                  <c:v>The price is too high</c:v>
                </c:pt>
                <c:pt idx="3">
                  <c:v>The connection is unreliable</c:v>
                </c:pt>
                <c:pt idx="4">
                  <c:v>Speeds are too slow</c:v>
                </c:pt>
              </c:strCache>
            </c:strRef>
          </c:cat>
          <c:val>
            <c:numRef>
              <c:f>Sheet1!$C$2:$C$6</c:f>
              <c:numCache>
                <c:formatCode>0%</c:formatCode>
                <c:ptCount val="5"/>
                <c:pt idx="0">
                  <c:v>0.13157894736842105</c:v>
                </c:pt>
                <c:pt idx="1">
                  <c:v>0.18421052631578946</c:v>
                </c:pt>
                <c:pt idx="2">
                  <c:v>0.34210526315789475</c:v>
                </c:pt>
                <c:pt idx="3">
                  <c:v>0.63157894736842102</c:v>
                </c:pt>
                <c:pt idx="4">
                  <c:v>0.78947368421052633</c:v>
                </c:pt>
              </c:numCache>
            </c:numRef>
          </c:val>
          <c:extLst>
            <c:ext xmlns:c16="http://schemas.microsoft.com/office/drawing/2014/chart" uri="{C3380CC4-5D6E-409C-BE32-E72D297353CC}">
              <c16:uniqueId val="{00000007-BCA9-4E8A-BB2E-B531AD0ED0AD}"/>
            </c:ext>
          </c:extLst>
        </c:ser>
        <c:dLbls>
          <c:showLegendKey val="0"/>
          <c:showVal val="0"/>
          <c:showCatName val="0"/>
          <c:showSerName val="0"/>
          <c:showPercent val="0"/>
          <c:showBubbleSize val="0"/>
        </c:dLbls>
        <c:gapWidth val="75"/>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valAx>
      <c:spPr>
        <a:noFill/>
        <a:ln>
          <a:noFill/>
        </a:ln>
        <a:effectLst/>
      </c:spPr>
    </c:plotArea>
    <c:legend>
      <c:legendPos val="r"/>
      <c:layout>
        <c:manualLayout>
          <c:xMode val="edge"/>
          <c:yMode val="edge"/>
          <c:x val="0"/>
          <c:y val="0.92472775841992738"/>
          <c:w val="0.99883073723215721"/>
          <c:h val="7.3657268629337677E-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552644555794162"/>
          <c:y val="2.6686356293043185E-2"/>
          <c:w val="0.80724886661894535"/>
          <c:h val="0.81237038963384656"/>
        </c:manualLayout>
      </c:layout>
      <c:barChart>
        <c:barDir val="bar"/>
        <c:grouping val="percentStacked"/>
        <c:varyColors val="0"/>
        <c:ser>
          <c:idx val="0"/>
          <c:order val="0"/>
          <c:tx>
            <c:strRef>
              <c:f>Sheet1!$B$1</c:f>
              <c:strCache>
                <c:ptCount val="1"/>
                <c:pt idx="0">
                  <c:v>At least once a day</c:v>
                </c:pt>
              </c:strCache>
            </c:strRef>
          </c:tx>
          <c:spPr>
            <a:solidFill>
              <a:srgbClr val="ED262C"/>
            </a:solidFill>
            <a:ln>
              <a:noFill/>
            </a:ln>
            <a:effectLst/>
          </c:spPr>
          <c:invertIfNegative val="0"/>
          <c:cat>
            <c:strRef>
              <c:f>Sheet1!$A$2:$A$12</c:f>
              <c:strCache>
                <c:ptCount val="11"/>
                <c:pt idx="0">
                  <c:v>Email</c:v>
                </c:pt>
                <c:pt idx="1">
                  <c:v>Facebook</c:v>
                </c:pt>
                <c:pt idx="2">
                  <c:v>Instagram</c:v>
                </c:pt>
                <c:pt idx="3">
                  <c:v>LinkedIn</c:v>
                </c:pt>
                <c:pt idx="4">
                  <c:v>Pinterest</c:v>
                </c:pt>
                <c:pt idx="5">
                  <c:v>Text</c:v>
                </c:pt>
                <c:pt idx="6">
                  <c:v>Twitter</c:v>
                </c:pt>
                <c:pt idx="7">
                  <c:v>Video Social Media</c:v>
                </c:pt>
                <c:pt idx="8">
                  <c:v>Videoconferencing</c:v>
                </c:pt>
                <c:pt idx="9">
                  <c:v>Website Updates</c:v>
                </c:pt>
                <c:pt idx="10">
                  <c:v>YouTube</c:v>
                </c:pt>
              </c:strCache>
            </c:strRef>
          </c:cat>
          <c:val>
            <c:numRef>
              <c:f>Sheet1!$B$2:$B$12</c:f>
              <c:numCache>
                <c:formatCode>General</c:formatCode>
                <c:ptCount val="11"/>
                <c:pt idx="0">
                  <c:v>1</c:v>
                </c:pt>
                <c:pt idx="1">
                  <c:v>1</c:v>
                </c:pt>
                <c:pt idx="2">
                  <c:v>0</c:v>
                </c:pt>
                <c:pt idx="3">
                  <c:v>0</c:v>
                </c:pt>
                <c:pt idx="4">
                  <c:v>0</c:v>
                </c:pt>
                <c:pt idx="5">
                  <c:v>1</c:v>
                </c:pt>
                <c:pt idx="6">
                  <c:v>0</c:v>
                </c:pt>
                <c:pt idx="7">
                  <c:v>0</c:v>
                </c:pt>
                <c:pt idx="8">
                  <c:v>1</c:v>
                </c:pt>
                <c:pt idx="9">
                  <c:v>1</c:v>
                </c:pt>
                <c:pt idx="10">
                  <c:v>0</c:v>
                </c:pt>
              </c:numCache>
            </c:numRef>
          </c:val>
          <c:extLst>
            <c:ext xmlns:c16="http://schemas.microsoft.com/office/drawing/2014/chart" uri="{C3380CC4-5D6E-409C-BE32-E72D297353CC}">
              <c16:uniqueId val="{00000000-2BB3-4AA2-A099-054EB10F7E39}"/>
            </c:ext>
          </c:extLst>
        </c:ser>
        <c:ser>
          <c:idx val="1"/>
          <c:order val="1"/>
          <c:tx>
            <c:strRef>
              <c:f>Sheet1!$C$1</c:f>
              <c:strCache>
                <c:ptCount val="1"/>
                <c:pt idx="0">
                  <c:v>At least once a week</c:v>
                </c:pt>
              </c:strCache>
            </c:strRef>
          </c:tx>
          <c:spPr>
            <a:solidFill>
              <a:srgbClr val="002C52"/>
            </a:solidFill>
            <a:ln>
              <a:noFill/>
            </a:ln>
            <a:effectLst/>
          </c:spPr>
          <c:invertIfNegative val="0"/>
          <c:cat>
            <c:strRef>
              <c:f>Sheet1!$A$2:$A$12</c:f>
              <c:strCache>
                <c:ptCount val="11"/>
                <c:pt idx="0">
                  <c:v>Email</c:v>
                </c:pt>
                <c:pt idx="1">
                  <c:v>Facebook</c:v>
                </c:pt>
                <c:pt idx="2">
                  <c:v>Instagram</c:v>
                </c:pt>
                <c:pt idx="3">
                  <c:v>LinkedIn</c:v>
                </c:pt>
                <c:pt idx="4">
                  <c:v>Pinterest</c:v>
                </c:pt>
                <c:pt idx="5">
                  <c:v>Text</c:v>
                </c:pt>
                <c:pt idx="6">
                  <c:v>Twitter</c:v>
                </c:pt>
                <c:pt idx="7">
                  <c:v>Video Social Media</c:v>
                </c:pt>
                <c:pt idx="8">
                  <c:v>Videoconferencing</c:v>
                </c:pt>
                <c:pt idx="9">
                  <c:v>Website Updates</c:v>
                </c:pt>
                <c:pt idx="10">
                  <c:v>YouTube</c:v>
                </c:pt>
              </c:strCache>
            </c:strRef>
          </c:cat>
          <c:val>
            <c:numRef>
              <c:f>Sheet1!$C$2:$C$12</c:f>
              <c:numCache>
                <c:formatCode>General</c:formatCode>
                <c:ptCount val="11"/>
                <c:pt idx="0">
                  <c:v>0</c:v>
                </c:pt>
                <c:pt idx="1">
                  <c:v>0</c:v>
                </c:pt>
                <c:pt idx="2">
                  <c:v>0</c:v>
                </c:pt>
                <c:pt idx="3">
                  <c:v>0</c:v>
                </c:pt>
                <c:pt idx="4">
                  <c:v>0</c:v>
                </c:pt>
                <c:pt idx="5">
                  <c:v>0</c:v>
                </c:pt>
                <c:pt idx="6">
                  <c:v>0</c:v>
                </c:pt>
                <c:pt idx="7">
                  <c:v>0</c:v>
                </c:pt>
                <c:pt idx="8">
                  <c:v>0</c:v>
                </c:pt>
                <c:pt idx="9">
                  <c:v>0</c:v>
                </c:pt>
                <c:pt idx="10">
                  <c:v>1</c:v>
                </c:pt>
              </c:numCache>
            </c:numRef>
          </c:val>
          <c:extLst>
            <c:ext xmlns:c16="http://schemas.microsoft.com/office/drawing/2014/chart" uri="{C3380CC4-5D6E-409C-BE32-E72D297353CC}">
              <c16:uniqueId val="{00000001-2BB3-4AA2-A099-054EB10F7E39}"/>
            </c:ext>
          </c:extLst>
        </c:ser>
        <c:ser>
          <c:idx val="2"/>
          <c:order val="2"/>
          <c:tx>
            <c:strRef>
              <c:f>Sheet1!$D$1</c:f>
              <c:strCache>
                <c:ptCount val="1"/>
                <c:pt idx="0">
                  <c:v>At least once a month</c:v>
                </c:pt>
              </c:strCache>
            </c:strRef>
          </c:tx>
          <c:spPr>
            <a:solidFill>
              <a:srgbClr val="BDBBBB"/>
            </a:solidFill>
            <a:ln>
              <a:noFill/>
            </a:ln>
            <a:effectLst/>
          </c:spPr>
          <c:invertIfNegative val="0"/>
          <c:cat>
            <c:strRef>
              <c:f>Sheet1!$A$2:$A$12</c:f>
              <c:strCache>
                <c:ptCount val="11"/>
                <c:pt idx="0">
                  <c:v>Email</c:v>
                </c:pt>
                <c:pt idx="1">
                  <c:v>Facebook</c:v>
                </c:pt>
                <c:pt idx="2">
                  <c:v>Instagram</c:v>
                </c:pt>
                <c:pt idx="3">
                  <c:v>LinkedIn</c:v>
                </c:pt>
                <c:pt idx="4">
                  <c:v>Pinterest</c:v>
                </c:pt>
                <c:pt idx="5">
                  <c:v>Text</c:v>
                </c:pt>
                <c:pt idx="6">
                  <c:v>Twitter</c:v>
                </c:pt>
                <c:pt idx="7">
                  <c:v>Video Social Media</c:v>
                </c:pt>
                <c:pt idx="8">
                  <c:v>Videoconferencing</c:v>
                </c:pt>
                <c:pt idx="9">
                  <c:v>Website Updates</c:v>
                </c:pt>
                <c:pt idx="10">
                  <c:v>YouTube</c:v>
                </c:pt>
              </c:strCache>
            </c:strRef>
          </c:cat>
          <c:val>
            <c:numRef>
              <c:f>Sheet1!$D$2:$D$12</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2-2BB3-4AA2-A099-054EB10F7E39}"/>
            </c:ext>
          </c:extLst>
        </c:ser>
        <c:ser>
          <c:idx val="3"/>
          <c:order val="3"/>
          <c:tx>
            <c:strRef>
              <c:f>Sheet1!$E$1</c:f>
              <c:strCache>
                <c:ptCount val="1"/>
                <c:pt idx="0">
                  <c:v>Less than once a month</c:v>
                </c:pt>
              </c:strCache>
            </c:strRef>
          </c:tx>
          <c:spPr>
            <a:solidFill>
              <a:schemeClr val="accent4"/>
            </a:solidFill>
            <a:ln>
              <a:noFill/>
            </a:ln>
            <a:effectLst/>
          </c:spPr>
          <c:invertIfNegative val="0"/>
          <c:cat>
            <c:strRef>
              <c:f>Sheet1!$A$2:$A$12</c:f>
              <c:strCache>
                <c:ptCount val="11"/>
                <c:pt idx="0">
                  <c:v>Email</c:v>
                </c:pt>
                <c:pt idx="1">
                  <c:v>Facebook</c:v>
                </c:pt>
                <c:pt idx="2">
                  <c:v>Instagram</c:v>
                </c:pt>
                <c:pt idx="3">
                  <c:v>LinkedIn</c:v>
                </c:pt>
                <c:pt idx="4">
                  <c:v>Pinterest</c:v>
                </c:pt>
                <c:pt idx="5">
                  <c:v>Text</c:v>
                </c:pt>
                <c:pt idx="6">
                  <c:v>Twitter</c:v>
                </c:pt>
                <c:pt idx="7">
                  <c:v>Video Social Media</c:v>
                </c:pt>
                <c:pt idx="8">
                  <c:v>Videoconferencing</c:v>
                </c:pt>
                <c:pt idx="9">
                  <c:v>Website Updates</c:v>
                </c:pt>
                <c:pt idx="10">
                  <c:v>YouTube</c:v>
                </c:pt>
              </c:strCache>
            </c:strRef>
          </c:cat>
          <c:val>
            <c:numRef>
              <c:f>Sheet1!$E$2:$E$12</c:f>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3-2BB3-4AA2-A099-054EB10F7E39}"/>
            </c:ext>
          </c:extLst>
        </c:ser>
        <c:ser>
          <c:idx val="4"/>
          <c:order val="4"/>
          <c:tx>
            <c:strRef>
              <c:f>Sheet1!$F$1</c:f>
              <c:strCache>
                <c:ptCount val="1"/>
                <c:pt idx="0">
                  <c:v>Never</c:v>
                </c:pt>
              </c:strCache>
            </c:strRef>
          </c:tx>
          <c:spPr>
            <a:solidFill>
              <a:schemeClr val="accent6"/>
            </a:solidFill>
            <a:ln>
              <a:noFill/>
            </a:ln>
            <a:effectLst/>
          </c:spPr>
          <c:invertIfNegative val="0"/>
          <c:cat>
            <c:strRef>
              <c:f>Sheet1!$A$2:$A$12</c:f>
              <c:strCache>
                <c:ptCount val="11"/>
                <c:pt idx="0">
                  <c:v>Email</c:v>
                </c:pt>
                <c:pt idx="1">
                  <c:v>Facebook</c:v>
                </c:pt>
                <c:pt idx="2">
                  <c:v>Instagram</c:v>
                </c:pt>
                <c:pt idx="3">
                  <c:v>LinkedIn</c:v>
                </c:pt>
                <c:pt idx="4">
                  <c:v>Pinterest</c:v>
                </c:pt>
                <c:pt idx="5">
                  <c:v>Text</c:v>
                </c:pt>
                <c:pt idx="6">
                  <c:v>Twitter</c:v>
                </c:pt>
                <c:pt idx="7">
                  <c:v>Video Social Media</c:v>
                </c:pt>
                <c:pt idx="8">
                  <c:v>Videoconferencing</c:v>
                </c:pt>
                <c:pt idx="9">
                  <c:v>Website Updates</c:v>
                </c:pt>
                <c:pt idx="10">
                  <c:v>YouTube</c:v>
                </c:pt>
              </c:strCache>
            </c:strRef>
          </c:cat>
          <c:val>
            <c:numRef>
              <c:f>Sheet1!$F$2:$F$12</c:f>
              <c:numCache>
                <c:formatCode>General</c:formatCode>
                <c:ptCount val="11"/>
                <c:pt idx="0">
                  <c:v>0</c:v>
                </c:pt>
                <c:pt idx="1">
                  <c:v>0</c:v>
                </c:pt>
                <c:pt idx="2">
                  <c:v>1</c:v>
                </c:pt>
                <c:pt idx="3">
                  <c:v>1</c:v>
                </c:pt>
                <c:pt idx="4">
                  <c:v>1</c:v>
                </c:pt>
                <c:pt idx="5">
                  <c:v>0</c:v>
                </c:pt>
                <c:pt idx="6">
                  <c:v>1</c:v>
                </c:pt>
                <c:pt idx="7">
                  <c:v>1</c:v>
                </c:pt>
                <c:pt idx="8">
                  <c:v>0</c:v>
                </c:pt>
                <c:pt idx="9">
                  <c:v>0</c:v>
                </c:pt>
                <c:pt idx="10">
                  <c:v>0</c:v>
                </c:pt>
              </c:numCache>
            </c:numRef>
          </c:val>
          <c:extLst>
            <c:ext xmlns:c16="http://schemas.microsoft.com/office/drawing/2014/chart" uri="{C3380CC4-5D6E-409C-BE32-E72D297353CC}">
              <c16:uniqueId val="{00000004-2BB3-4AA2-A099-054EB10F7E39}"/>
            </c:ext>
          </c:extLst>
        </c:ser>
        <c:dLbls>
          <c:showLegendKey val="0"/>
          <c:showVal val="0"/>
          <c:showCatName val="0"/>
          <c:showSerName val="0"/>
          <c:showPercent val="0"/>
          <c:showBubbleSize val="0"/>
        </c:dLbls>
        <c:gapWidth val="75"/>
        <c:overlap val="100"/>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majorUnit val="0.2"/>
      </c:valAx>
      <c:spPr>
        <a:noFill/>
        <a:ln>
          <a:noFill/>
        </a:ln>
        <a:effectLst/>
      </c:spPr>
    </c:plotArea>
    <c:legend>
      <c:legendPos val="b"/>
      <c:layout>
        <c:manualLayout>
          <c:xMode val="edge"/>
          <c:yMode val="edge"/>
          <c:x val="0"/>
          <c:y val="0.92570818044735503"/>
          <c:w val="0.99893456263163627"/>
          <c:h val="7.3832246727288289E-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90897406632696"/>
          <c:y val="2.6686356293043185E-2"/>
          <c:w val="0.70454680968060368"/>
          <c:h val="0.78379905750556855"/>
        </c:manualLayout>
      </c:layout>
      <c:barChart>
        <c:barDir val="bar"/>
        <c:grouping val="percentStacked"/>
        <c:varyColors val="0"/>
        <c:ser>
          <c:idx val="0"/>
          <c:order val="0"/>
          <c:tx>
            <c:strRef>
              <c:f>Sheet1!$B$1</c:f>
              <c:strCache>
                <c:ptCount val="1"/>
                <c:pt idx="0">
                  <c:v>At least once a day</c:v>
                </c:pt>
              </c:strCache>
            </c:strRef>
          </c:tx>
          <c:spPr>
            <a:solidFill>
              <a:srgbClr val="ED262C"/>
            </a:solidFill>
            <a:ln>
              <a:noFill/>
            </a:ln>
            <a:effectLst/>
          </c:spPr>
          <c:invertIfNegative val="0"/>
          <c:cat>
            <c:strRef>
              <c:f>Sheet1!$A$2:$A$3</c:f>
              <c:strCache>
                <c:ptCount val="2"/>
                <c:pt idx="0">
                  <c:v>San Augustine County, Texas</c:v>
                </c:pt>
                <c:pt idx="1">
                  <c:v>All Communities</c:v>
                </c:pt>
              </c:strCache>
            </c:strRef>
          </c:cat>
          <c:val>
            <c:numRef>
              <c:f>Sheet1!$B$2:$B$3</c:f>
              <c:numCache>
                <c:formatCode>0%</c:formatCode>
                <c:ptCount val="2"/>
                <c:pt idx="0" formatCode="General">
                  <c:v>0.15859030837004406</c:v>
                </c:pt>
                <c:pt idx="1">
                  <c:v>0.10047213785222386</c:v>
                </c:pt>
              </c:numCache>
            </c:numRef>
          </c:val>
          <c:extLst>
            <c:ext xmlns:c16="http://schemas.microsoft.com/office/drawing/2014/chart" uri="{C3380CC4-5D6E-409C-BE32-E72D297353CC}">
              <c16:uniqueId val="{00000000-98A3-4E2A-9148-37A5B41C4EA1}"/>
            </c:ext>
          </c:extLst>
        </c:ser>
        <c:ser>
          <c:idx val="1"/>
          <c:order val="1"/>
          <c:tx>
            <c:strRef>
              <c:f>Sheet1!$C$1</c:f>
              <c:strCache>
                <c:ptCount val="1"/>
                <c:pt idx="0">
                  <c:v>At least once a week</c:v>
                </c:pt>
              </c:strCache>
            </c:strRef>
          </c:tx>
          <c:spPr>
            <a:solidFill>
              <a:srgbClr val="002C52"/>
            </a:solidFill>
            <a:ln>
              <a:noFill/>
            </a:ln>
            <a:effectLst/>
          </c:spPr>
          <c:invertIfNegative val="0"/>
          <c:cat>
            <c:strRef>
              <c:f>Sheet1!$A$2:$A$3</c:f>
              <c:strCache>
                <c:ptCount val="2"/>
                <c:pt idx="0">
                  <c:v>San Augustine County, Texas</c:v>
                </c:pt>
                <c:pt idx="1">
                  <c:v>All Communities</c:v>
                </c:pt>
              </c:strCache>
            </c:strRef>
          </c:cat>
          <c:val>
            <c:numRef>
              <c:f>Sheet1!$C$2:$C$3</c:f>
              <c:numCache>
                <c:formatCode>0%</c:formatCode>
                <c:ptCount val="2"/>
                <c:pt idx="0" formatCode="General">
                  <c:v>0.25110132158590309</c:v>
                </c:pt>
                <c:pt idx="1">
                  <c:v>0.26169067452560674</c:v>
                </c:pt>
              </c:numCache>
            </c:numRef>
          </c:val>
          <c:extLst>
            <c:ext xmlns:c16="http://schemas.microsoft.com/office/drawing/2014/chart" uri="{C3380CC4-5D6E-409C-BE32-E72D297353CC}">
              <c16:uniqueId val="{00000001-98A3-4E2A-9148-37A5B41C4EA1}"/>
            </c:ext>
          </c:extLst>
        </c:ser>
        <c:ser>
          <c:idx val="2"/>
          <c:order val="2"/>
          <c:tx>
            <c:strRef>
              <c:f>Sheet1!$D$1</c:f>
              <c:strCache>
                <c:ptCount val="1"/>
                <c:pt idx="0">
                  <c:v>At least once a month</c:v>
                </c:pt>
              </c:strCache>
            </c:strRef>
          </c:tx>
          <c:spPr>
            <a:solidFill>
              <a:srgbClr val="BDBBBB"/>
            </a:solidFill>
            <a:ln>
              <a:noFill/>
            </a:ln>
            <a:effectLst/>
          </c:spPr>
          <c:invertIfNegative val="0"/>
          <c:cat>
            <c:strRef>
              <c:f>Sheet1!$A$2:$A$3</c:f>
              <c:strCache>
                <c:ptCount val="2"/>
                <c:pt idx="0">
                  <c:v>San Augustine County, Texas</c:v>
                </c:pt>
                <c:pt idx="1">
                  <c:v>All Communities</c:v>
                </c:pt>
              </c:strCache>
            </c:strRef>
          </c:cat>
          <c:val>
            <c:numRef>
              <c:f>Sheet1!$D$2:$D$3</c:f>
              <c:numCache>
                <c:formatCode>0%</c:formatCode>
                <c:ptCount val="2"/>
                <c:pt idx="0" formatCode="General">
                  <c:v>0.29074889867841408</c:v>
                </c:pt>
                <c:pt idx="1">
                  <c:v>0.37049288785974199</c:v>
                </c:pt>
              </c:numCache>
            </c:numRef>
          </c:val>
          <c:extLst>
            <c:ext xmlns:c16="http://schemas.microsoft.com/office/drawing/2014/chart" uri="{C3380CC4-5D6E-409C-BE32-E72D297353CC}">
              <c16:uniqueId val="{00000002-98A3-4E2A-9148-37A5B41C4EA1}"/>
            </c:ext>
          </c:extLst>
        </c:ser>
        <c:ser>
          <c:idx val="3"/>
          <c:order val="3"/>
          <c:tx>
            <c:strRef>
              <c:f>Sheet1!$E$1</c:f>
              <c:strCache>
                <c:ptCount val="1"/>
                <c:pt idx="0">
                  <c:v>Less than once a month</c:v>
                </c:pt>
              </c:strCache>
            </c:strRef>
          </c:tx>
          <c:spPr>
            <a:solidFill>
              <a:schemeClr val="accent4"/>
            </a:solidFill>
            <a:ln>
              <a:noFill/>
            </a:ln>
            <a:effectLst/>
          </c:spPr>
          <c:invertIfNegative val="0"/>
          <c:cat>
            <c:strRef>
              <c:f>Sheet1!$A$2:$A$3</c:f>
              <c:strCache>
                <c:ptCount val="2"/>
                <c:pt idx="0">
                  <c:v>San Augustine County, Texas</c:v>
                </c:pt>
                <c:pt idx="1">
                  <c:v>All Communities</c:v>
                </c:pt>
              </c:strCache>
            </c:strRef>
          </c:cat>
          <c:val>
            <c:numRef>
              <c:f>Sheet1!$E$2:$E$3</c:f>
              <c:numCache>
                <c:formatCode>0%</c:formatCode>
                <c:ptCount val="2"/>
                <c:pt idx="0" formatCode="General">
                  <c:v>0.1762114537444934</c:v>
                </c:pt>
                <c:pt idx="1">
                  <c:v>0.19568159263825821</c:v>
                </c:pt>
              </c:numCache>
            </c:numRef>
          </c:val>
          <c:extLst>
            <c:ext xmlns:c16="http://schemas.microsoft.com/office/drawing/2014/chart" uri="{C3380CC4-5D6E-409C-BE32-E72D297353CC}">
              <c16:uniqueId val="{00000003-98A3-4E2A-9148-37A5B41C4EA1}"/>
            </c:ext>
          </c:extLst>
        </c:ser>
        <c:ser>
          <c:idx val="4"/>
          <c:order val="4"/>
          <c:tx>
            <c:strRef>
              <c:f>Sheet1!$F$1</c:f>
              <c:strCache>
                <c:ptCount val="1"/>
                <c:pt idx="0">
                  <c:v>Never</c:v>
                </c:pt>
              </c:strCache>
            </c:strRef>
          </c:tx>
          <c:spPr>
            <a:solidFill>
              <a:schemeClr val="accent6"/>
            </a:solidFill>
            <a:ln>
              <a:noFill/>
            </a:ln>
            <a:effectLst/>
          </c:spPr>
          <c:invertIfNegative val="0"/>
          <c:cat>
            <c:strRef>
              <c:f>Sheet1!$A$2:$A$3</c:f>
              <c:strCache>
                <c:ptCount val="2"/>
                <c:pt idx="0">
                  <c:v>San Augustine County, Texas</c:v>
                </c:pt>
                <c:pt idx="1">
                  <c:v>All Communities</c:v>
                </c:pt>
              </c:strCache>
            </c:strRef>
          </c:cat>
          <c:val>
            <c:numRef>
              <c:f>Sheet1!$F$2:$F$3</c:f>
              <c:numCache>
                <c:formatCode>0%</c:formatCode>
                <c:ptCount val="2"/>
                <c:pt idx="0" formatCode="General">
                  <c:v>0.12334801762114538</c:v>
                </c:pt>
                <c:pt idx="1">
                  <c:v>7.166270712416925E-2</c:v>
                </c:pt>
              </c:numCache>
            </c:numRef>
          </c:val>
          <c:extLst>
            <c:ext xmlns:c16="http://schemas.microsoft.com/office/drawing/2014/chart" uri="{C3380CC4-5D6E-409C-BE32-E72D297353CC}">
              <c16:uniqueId val="{00000004-98A3-4E2A-9148-37A5B41C4EA1}"/>
            </c:ext>
          </c:extLst>
        </c:ser>
        <c:dLbls>
          <c:showLegendKey val="0"/>
          <c:showVal val="0"/>
          <c:showCatName val="0"/>
          <c:showSerName val="0"/>
          <c:showPercent val="0"/>
          <c:showBubbleSize val="0"/>
        </c:dLbls>
        <c:gapWidth val="75"/>
        <c:overlap val="100"/>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majorUnit val="0.2"/>
      </c:valAx>
      <c:spPr>
        <a:noFill/>
        <a:ln>
          <a:noFill/>
        </a:ln>
        <a:effectLst/>
      </c:spPr>
    </c:plotArea>
    <c:legend>
      <c:legendPos val="b"/>
      <c:layout>
        <c:manualLayout>
          <c:xMode val="edge"/>
          <c:yMode val="edge"/>
          <c:x val="0"/>
          <c:y val="0.92570818044735503"/>
          <c:w val="0.99893456263163627"/>
          <c:h val="7.3832246727288289E-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solidFill>
                  <a:schemeClr val="tx1">
                    <a:lumMod val="50000"/>
                  </a:schemeClr>
                </a:solidFill>
                <a:latin typeface="Axiforma Light" panose="00000400000000000000" pitchFamily="50" charset="0"/>
              </a:rPr>
              <a:t>Average Number of Internet-Connected Devices</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6657243999727404"/>
          <c:y val="0.10683639545056868"/>
          <c:w val="0.70679874875903126"/>
          <c:h val="0.70672318460192463"/>
        </c:manualLayout>
      </c:layout>
      <c:barChart>
        <c:barDir val="bar"/>
        <c:grouping val="clustered"/>
        <c:varyColors val="0"/>
        <c:ser>
          <c:idx val="0"/>
          <c:order val="0"/>
          <c:tx>
            <c:strRef>
              <c:f>Sheet1!$B$1</c:f>
              <c:strCache>
                <c:ptCount val="1"/>
                <c:pt idx="0">
                  <c:v>San Augustine County, Texas</c:v>
                </c:pt>
              </c:strCache>
            </c:strRef>
          </c:tx>
          <c:spPr>
            <a:solidFill>
              <a:srgbClr val="ED262C"/>
            </a:solidFill>
            <a:ln>
              <a:noFill/>
            </a:ln>
            <a:effectLst/>
          </c:spPr>
          <c:invertIfNegative val="0"/>
          <c:dPt>
            <c:idx val="0"/>
            <c:invertIfNegative val="0"/>
            <c:bubble3D val="0"/>
            <c:spPr>
              <a:solidFill>
                <a:srgbClr val="ED262C"/>
              </a:solidFill>
              <a:ln>
                <a:noFill/>
              </a:ln>
              <a:effectLst/>
            </c:spPr>
            <c:extLst>
              <c:ext xmlns:c16="http://schemas.microsoft.com/office/drawing/2014/chart" uri="{C3380CC4-5D6E-409C-BE32-E72D297353CC}">
                <c16:uniqueId val="{00000001-98BC-44ED-8BD7-4AD2D6EFEC77}"/>
              </c:ext>
            </c:extLst>
          </c:dPt>
          <c:dPt>
            <c:idx val="1"/>
            <c:invertIfNegative val="0"/>
            <c:bubble3D val="0"/>
            <c:spPr>
              <a:solidFill>
                <a:srgbClr val="ED262C"/>
              </a:solidFill>
              <a:ln>
                <a:noFill/>
              </a:ln>
              <a:effectLst/>
            </c:spPr>
            <c:extLst>
              <c:ext xmlns:c16="http://schemas.microsoft.com/office/drawing/2014/chart" uri="{C3380CC4-5D6E-409C-BE32-E72D297353CC}">
                <c16:uniqueId val="{00000003-98BC-44ED-8BD7-4AD2D6EFEC77}"/>
              </c:ext>
            </c:extLst>
          </c:dPt>
          <c:dPt>
            <c:idx val="2"/>
            <c:invertIfNegative val="0"/>
            <c:bubble3D val="0"/>
            <c:spPr>
              <a:solidFill>
                <a:srgbClr val="ED262C"/>
              </a:solidFill>
              <a:ln>
                <a:noFill/>
              </a:ln>
              <a:effectLst/>
            </c:spPr>
            <c:extLst>
              <c:ext xmlns:c16="http://schemas.microsoft.com/office/drawing/2014/chart" uri="{C3380CC4-5D6E-409C-BE32-E72D297353CC}">
                <c16:uniqueId val="{00000005-98BC-44ED-8BD7-4AD2D6EFEC77}"/>
              </c:ext>
            </c:extLst>
          </c:dPt>
          <c:cat>
            <c:strRef>
              <c:f>Sheet1!$A$2:$A$9</c:f>
              <c:strCache>
                <c:ptCount val="8"/>
                <c:pt idx="0">
                  <c:v>Other</c:v>
                </c:pt>
                <c:pt idx="1">
                  <c:v>Internet TV devices</c:v>
                </c:pt>
                <c:pt idx="2">
                  <c:v>Smart home devices</c:v>
                </c:pt>
                <c:pt idx="3">
                  <c:v>Gaming consoles</c:v>
                </c:pt>
                <c:pt idx="4">
                  <c:v>Smartphones</c:v>
                </c:pt>
                <c:pt idx="5">
                  <c:v>Tablets</c:v>
                </c:pt>
                <c:pt idx="6">
                  <c:v>Laptops</c:v>
                </c:pt>
                <c:pt idx="7">
                  <c:v>Desktops</c:v>
                </c:pt>
              </c:strCache>
            </c:strRef>
          </c:cat>
          <c:val>
            <c:numRef>
              <c:f>Sheet1!$B$2:$B$9</c:f>
              <c:numCache>
                <c:formatCode>General</c:formatCode>
                <c:ptCount val="8"/>
                <c:pt idx="0">
                  <c:v>0.67441860465116277</c:v>
                </c:pt>
                <c:pt idx="1">
                  <c:v>1.4464285714285714</c:v>
                </c:pt>
                <c:pt idx="2">
                  <c:v>1.1186440677966101</c:v>
                </c:pt>
                <c:pt idx="3">
                  <c:v>0.76422764227642281</c:v>
                </c:pt>
                <c:pt idx="4">
                  <c:v>2.3256880733944953</c:v>
                </c:pt>
                <c:pt idx="5">
                  <c:v>1.5393258426966292</c:v>
                </c:pt>
                <c:pt idx="6">
                  <c:v>1.5025641025641026</c:v>
                </c:pt>
                <c:pt idx="7">
                  <c:v>0.88535031847133761</c:v>
                </c:pt>
              </c:numCache>
            </c:numRef>
          </c:val>
          <c:extLst>
            <c:ext xmlns:c16="http://schemas.microsoft.com/office/drawing/2014/chart" uri="{C3380CC4-5D6E-409C-BE32-E72D297353CC}">
              <c16:uniqueId val="{00000006-98BC-44ED-8BD7-4AD2D6EFEC77}"/>
            </c:ext>
          </c:extLst>
        </c:ser>
        <c:ser>
          <c:idx val="1"/>
          <c:order val="1"/>
          <c:tx>
            <c:strRef>
              <c:f>Sheet1!$C$1</c:f>
              <c:strCache>
                <c:ptCount val="1"/>
                <c:pt idx="0">
                  <c:v>All Communities</c:v>
                </c:pt>
              </c:strCache>
            </c:strRef>
          </c:tx>
          <c:spPr>
            <a:solidFill>
              <a:srgbClr val="002C52"/>
            </a:solidFill>
            <a:ln>
              <a:noFill/>
            </a:ln>
            <a:effectLst/>
          </c:spPr>
          <c:invertIfNegative val="0"/>
          <c:cat>
            <c:strRef>
              <c:f>Sheet1!$A$2:$A$9</c:f>
              <c:strCache>
                <c:ptCount val="8"/>
                <c:pt idx="0">
                  <c:v>Other</c:v>
                </c:pt>
                <c:pt idx="1">
                  <c:v>Internet TV devices</c:v>
                </c:pt>
                <c:pt idx="2">
                  <c:v>Smart home devices</c:v>
                </c:pt>
                <c:pt idx="3">
                  <c:v>Gaming consoles</c:v>
                </c:pt>
                <c:pt idx="4">
                  <c:v>Smartphones</c:v>
                </c:pt>
                <c:pt idx="5">
                  <c:v>Tablets</c:v>
                </c:pt>
                <c:pt idx="6">
                  <c:v>Laptops</c:v>
                </c:pt>
                <c:pt idx="7">
                  <c:v>Desktops</c:v>
                </c:pt>
              </c:strCache>
            </c:strRef>
          </c:cat>
          <c:val>
            <c:numRef>
              <c:f>Sheet1!$C$2:$C$9</c:f>
              <c:numCache>
                <c:formatCode>General</c:formatCode>
                <c:ptCount val="8"/>
                <c:pt idx="0">
                  <c:v>1.3458371454711802</c:v>
                </c:pt>
                <c:pt idx="1">
                  <c:v>1.9011704834605598</c:v>
                </c:pt>
                <c:pt idx="2">
                  <c:v>2.0033320992225101</c:v>
                </c:pt>
                <c:pt idx="3">
                  <c:v>1.0293344485601625</c:v>
                </c:pt>
                <c:pt idx="4">
                  <c:v>2.6856153576437589</c:v>
                </c:pt>
                <c:pt idx="5">
                  <c:v>1.7736434872603617</c:v>
                </c:pt>
                <c:pt idx="6">
                  <c:v>1.9139470013947002</c:v>
                </c:pt>
                <c:pt idx="7">
                  <c:v>0.88069926765887074</c:v>
                </c:pt>
              </c:numCache>
            </c:numRef>
          </c:val>
          <c:extLst>
            <c:ext xmlns:c16="http://schemas.microsoft.com/office/drawing/2014/chart" uri="{C3380CC4-5D6E-409C-BE32-E72D297353CC}">
              <c16:uniqueId val="{00000007-98BC-44ED-8BD7-4AD2D6EFEC77}"/>
            </c:ext>
          </c:extLst>
        </c:ser>
        <c:dLbls>
          <c:showLegendKey val="0"/>
          <c:showVal val="0"/>
          <c:showCatName val="0"/>
          <c:showSerName val="0"/>
          <c:showPercent val="0"/>
          <c:showBubbleSize val="0"/>
        </c:dLbls>
        <c:gapWidth val="75"/>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valAx>
      <c:spPr>
        <a:noFill/>
        <a:ln>
          <a:noFill/>
        </a:ln>
        <a:effectLst/>
      </c:spPr>
    </c:plotArea>
    <c:legend>
      <c:legendPos val="r"/>
      <c:layout>
        <c:manualLayout>
          <c:xMode val="edge"/>
          <c:yMode val="edge"/>
          <c:x val="0"/>
          <c:y val="0.92472775841992738"/>
          <c:w val="1"/>
          <c:h val="7.5272241580072646E-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92102168065173"/>
          <c:y val="2.4614085848697401E-2"/>
          <c:w val="0.71445012982999934"/>
          <c:h val="0.80894536525125593"/>
        </c:manualLayout>
      </c:layout>
      <c:barChart>
        <c:barDir val="bar"/>
        <c:grouping val="clustered"/>
        <c:varyColors val="0"/>
        <c:ser>
          <c:idx val="0"/>
          <c:order val="0"/>
          <c:spPr>
            <a:solidFill>
              <a:srgbClr val="ED262C"/>
            </a:solidFill>
            <a:ln>
              <a:noFill/>
            </a:ln>
            <a:effectLst/>
          </c:spPr>
          <c:invertIfNegative val="0"/>
          <c:dPt>
            <c:idx val="0"/>
            <c:invertIfNegative val="0"/>
            <c:bubble3D val="0"/>
            <c:spPr>
              <a:solidFill>
                <a:srgbClr val="ED262C"/>
              </a:solidFill>
              <a:ln>
                <a:noFill/>
              </a:ln>
              <a:effectLst/>
            </c:spPr>
            <c:extLst>
              <c:ext xmlns:c16="http://schemas.microsoft.com/office/drawing/2014/chart" uri="{C3380CC4-5D6E-409C-BE32-E72D297353CC}">
                <c16:uniqueId val="{00000001-BB71-430D-8102-8897573BE23D}"/>
              </c:ext>
            </c:extLst>
          </c:dPt>
          <c:dPt>
            <c:idx val="1"/>
            <c:invertIfNegative val="0"/>
            <c:bubble3D val="0"/>
            <c:spPr>
              <a:solidFill>
                <a:srgbClr val="002C52"/>
              </a:solidFill>
              <a:ln>
                <a:noFill/>
              </a:ln>
              <a:effectLst/>
            </c:spPr>
            <c:extLst>
              <c:ext xmlns:c16="http://schemas.microsoft.com/office/drawing/2014/chart" uri="{C3380CC4-5D6E-409C-BE32-E72D297353CC}">
                <c16:uniqueId val="{00000003-BB71-430D-8102-8897573BE23D}"/>
              </c:ext>
            </c:extLst>
          </c:dPt>
          <c:dPt>
            <c:idx val="2"/>
            <c:invertIfNegative val="0"/>
            <c:bubble3D val="0"/>
            <c:spPr>
              <a:solidFill>
                <a:srgbClr val="002C52"/>
              </a:solidFill>
              <a:ln>
                <a:noFill/>
              </a:ln>
              <a:effectLst/>
            </c:spPr>
            <c:extLst>
              <c:ext xmlns:c16="http://schemas.microsoft.com/office/drawing/2014/chart" uri="{C3380CC4-5D6E-409C-BE32-E72D297353CC}">
                <c16:uniqueId val="{00000005-BB71-430D-8102-8897573BE23D}"/>
              </c:ext>
            </c:extLst>
          </c:dPt>
          <c:cat>
            <c:strRef>
              <c:f>Sheet1!$A$2:$A$3</c:f>
              <c:strCache>
                <c:ptCount val="2"/>
                <c:pt idx="0">
                  <c:v>San Augustine County, Texas</c:v>
                </c:pt>
                <c:pt idx="1">
                  <c:v>All Communities</c:v>
                </c:pt>
              </c:strCache>
            </c:strRef>
          </c:cat>
          <c:val>
            <c:numRef>
              <c:f>Sheet1!$B$2:$B$3</c:f>
              <c:numCache>
                <c:formatCode>#,##0.00</c:formatCode>
                <c:ptCount val="2"/>
                <c:pt idx="0">
                  <c:v>8.6790000000000003</c:v>
                </c:pt>
                <c:pt idx="1">
                  <c:v>35.5</c:v>
                </c:pt>
              </c:numCache>
            </c:numRef>
          </c:val>
          <c:extLst>
            <c:ext xmlns:c16="http://schemas.microsoft.com/office/drawing/2014/chart" uri="{C3380CC4-5D6E-409C-BE32-E72D297353CC}">
              <c16:uniqueId val="{00000006-BB71-430D-8102-8897573BE23D}"/>
            </c:ext>
          </c:extLst>
        </c:ser>
        <c:dLbls>
          <c:showLegendKey val="0"/>
          <c:showVal val="0"/>
          <c:showCatName val="0"/>
          <c:showSerName val="0"/>
          <c:showPercent val="0"/>
          <c:showBubbleSize val="0"/>
        </c:dLbls>
        <c:gapWidth val="75"/>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86832001185295"/>
          <c:y val="5.0024351874850846E-2"/>
          <c:w val="0.70554110245363777"/>
          <c:h val="0.29798317772485305"/>
        </c:manualLayout>
      </c:layout>
      <c:barChart>
        <c:barDir val="bar"/>
        <c:grouping val="percentStacked"/>
        <c:varyColors val="0"/>
        <c:ser>
          <c:idx val="0"/>
          <c:order val="0"/>
          <c:tx>
            <c:strRef>
              <c:f>Sheet1!$B$1</c:f>
              <c:strCache>
                <c:ptCount val="1"/>
                <c:pt idx="0">
                  <c:v>We don't own a computer</c:v>
                </c:pt>
              </c:strCache>
            </c:strRef>
          </c:tx>
          <c:spPr>
            <a:solidFill>
              <a:srgbClr val="ED262C"/>
            </a:solidFill>
            <a:ln>
              <a:noFill/>
            </a:ln>
            <a:effectLst/>
          </c:spPr>
          <c:invertIfNegative val="0"/>
          <c:cat>
            <c:strRef>
              <c:f>Sheet1!$A$2:$A$3</c:f>
              <c:strCache>
                <c:ptCount val="2"/>
                <c:pt idx="0">
                  <c:v>San Augustine County, Texas</c:v>
                </c:pt>
                <c:pt idx="1">
                  <c:v>All Communities</c:v>
                </c:pt>
              </c:strCache>
            </c:strRef>
          </c:cat>
          <c:val>
            <c:numRef>
              <c:f>Sheet1!$B$2:$B$3</c:f>
              <c:numCache>
                <c:formatCode>0.0%</c:formatCode>
                <c:ptCount val="2"/>
                <c:pt idx="0" formatCode="General">
                  <c:v>0</c:v>
                </c:pt>
                <c:pt idx="1">
                  <c:v>1.6E-2</c:v>
                </c:pt>
              </c:numCache>
            </c:numRef>
          </c:val>
          <c:extLst>
            <c:ext xmlns:c16="http://schemas.microsoft.com/office/drawing/2014/chart" uri="{C3380CC4-5D6E-409C-BE32-E72D297353CC}">
              <c16:uniqueId val="{00000000-A6F5-4215-8876-B08F3B1D39F5}"/>
            </c:ext>
          </c:extLst>
        </c:ser>
        <c:ser>
          <c:idx val="1"/>
          <c:order val="1"/>
          <c:tx>
            <c:strRef>
              <c:f>Sheet1!$C$1</c:f>
              <c:strCache>
                <c:ptCount val="1"/>
                <c:pt idx="0">
                  <c:v>We don't need the internet</c:v>
                </c:pt>
              </c:strCache>
            </c:strRef>
          </c:tx>
          <c:spPr>
            <a:solidFill>
              <a:srgbClr val="002C52"/>
            </a:solidFill>
            <a:ln>
              <a:noFill/>
            </a:ln>
            <a:effectLst/>
          </c:spPr>
          <c:invertIfNegative val="0"/>
          <c:cat>
            <c:strRef>
              <c:f>Sheet1!$A$2:$A$3</c:f>
              <c:strCache>
                <c:ptCount val="2"/>
                <c:pt idx="0">
                  <c:v>San Augustine County, Texas</c:v>
                </c:pt>
                <c:pt idx="1">
                  <c:v>All Communities</c:v>
                </c:pt>
              </c:strCache>
            </c:strRef>
          </c:cat>
          <c:val>
            <c:numRef>
              <c:f>Sheet1!$C$2:$C$3</c:f>
              <c:numCache>
                <c:formatCode>General</c:formatCode>
                <c:ptCount val="2"/>
                <c:pt idx="0">
                  <c:v>0</c:v>
                </c:pt>
                <c:pt idx="1">
                  <c:v>5.3345526596555405E-3</c:v>
                </c:pt>
              </c:numCache>
            </c:numRef>
          </c:val>
          <c:extLst>
            <c:ext xmlns:c16="http://schemas.microsoft.com/office/drawing/2014/chart" uri="{C3380CC4-5D6E-409C-BE32-E72D297353CC}">
              <c16:uniqueId val="{00000001-A6F5-4215-8876-B08F3B1D39F5}"/>
            </c:ext>
          </c:extLst>
        </c:ser>
        <c:ser>
          <c:idx val="2"/>
          <c:order val="2"/>
          <c:tx>
            <c:strRef>
              <c:f>Sheet1!$D$1</c:f>
              <c:strCache>
                <c:ptCount val="1"/>
                <c:pt idx="0">
                  <c:v>We do not know enough about the internet to feel comfortable using it</c:v>
                </c:pt>
              </c:strCache>
            </c:strRef>
          </c:tx>
          <c:spPr>
            <a:solidFill>
              <a:srgbClr val="BDBBBB"/>
            </a:solidFill>
            <a:ln>
              <a:noFill/>
            </a:ln>
            <a:effectLst/>
          </c:spPr>
          <c:invertIfNegative val="0"/>
          <c:cat>
            <c:strRef>
              <c:f>Sheet1!$A$2:$A$3</c:f>
              <c:strCache>
                <c:ptCount val="2"/>
                <c:pt idx="0">
                  <c:v>San Augustine County, Texas</c:v>
                </c:pt>
                <c:pt idx="1">
                  <c:v>All Communities</c:v>
                </c:pt>
              </c:strCache>
            </c:strRef>
          </c:cat>
          <c:val>
            <c:numRef>
              <c:f>Sheet1!$D$2:$D$3</c:f>
              <c:numCache>
                <c:formatCode>General</c:formatCode>
                <c:ptCount val="2"/>
                <c:pt idx="0">
                  <c:v>0</c:v>
                </c:pt>
                <c:pt idx="1">
                  <c:v>3.200731595793324E-3</c:v>
                </c:pt>
              </c:numCache>
            </c:numRef>
          </c:val>
          <c:extLst>
            <c:ext xmlns:c16="http://schemas.microsoft.com/office/drawing/2014/chart" uri="{C3380CC4-5D6E-409C-BE32-E72D297353CC}">
              <c16:uniqueId val="{00000002-A6F5-4215-8876-B08F3B1D39F5}"/>
            </c:ext>
          </c:extLst>
        </c:ser>
        <c:ser>
          <c:idx val="3"/>
          <c:order val="3"/>
          <c:tx>
            <c:strRef>
              <c:f>Sheet1!$E$1</c:f>
              <c:strCache>
                <c:ptCount val="1"/>
                <c:pt idx="0">
                  <c:v>Internet service is not available at my address</c:v>
                </c:pt>
              </c:strCache>
            </c:strRef>
          </c:tx>
          <c:spPr>
            <a:solidFill>
              <a:schemeClr val="accent4"/>
            </a:solidFill>
            <a:ln>
              <a:noFill/>
            </a:ln>
            <a:effectLst/>
          </c:spPr>
          <c:invertIfNegative val="0"/>
          <c:cat>
            <c:strRef>
              <c:f>Sheet1!$A$2:$A$3</c:f>
              <c:strCache>
                <c:ptCount val="2"/>
                <c:pt idx="0">
                  <c:v>San Augustine County, Texas</c:v>
                </c:pt>
                <c:pt idx="1">
                  <c:v>All Communities</c:v>
                </c:pt>
              </c:strCache>
            </c:strRef>
          </c:cat>
          <c:val>
            <c:numRef>
              <c:f>Sheet1!$E$2:$E$3</c:f>
              <c:numCache>
                <c:formatCode>General</c:formatCode>
                <c:ptCount val="2"/>
                <c:pt idx="0">
                  <c:v>0.39600000000000002</c:v>
                </c:pt>
                <c:pt idx="1">
                  <c:v>0.55113549763755521</c:v>
                </c:pt>
              </c:numCache>
            </c:numRef>
          </c:val>
          <c:extLst>
            <c:ext xmlns:c16="http://schemas.microsoft.com/office/drawing/2014/chart" uri="{C3380CC4-5D6E-409C-BE32-E72D297353CC}">
              <c16:uniqueId val="{00000003-A6F5-4215-8876-B08F3B1D39F5}"/>
            </c:ext>
          </c:extLst>
        </c:ser>
        <c:ser>
          <c:idx val="4"/>
          <c:order val="4"/>
          <c:tx>
            <c:strRef>
              <c:f>Sheet1!$F$1</c:f>
              <c:strCache>
                <c:ptCount val="1"/>
                <c:pt idx="0">
                  <c:v>Internet service is too expensive</c:v>
                </c:pt>
              </c:strCache>
            </c:strRef>
          </c:tx>
          <c:spPr>
            <a:solidFill>
              <a:schemeClr val="accent6"/>
            </a:solidFill>
            <a:ln>
              <a:noFill/>
            </a:ln>
            <a:effectLst/>
          </c:spPr>
          <c:invertIfNegative val="0"/>
          <c:cat>
            <c:strRef>
              <c:f>Sheet1!$A$2:$A$3</c:f>
              <c:strCache>
                <c:ptCount val="2"/>
                <c:pt idx="0">
                  <c:v>San Augustine County, Texas</c:v>
                </c:pt>
                <c:pt idx="1">
                  <c:v>All Communities</c:v>
                </c:pt>
              </c:strCache>
            </c:strRef>
          </c:cat>
          <c:val>
            <c:numRef>
              <c:f>Sheet1!$F$2:$F$3</c:f>
              <c:numCache>
                <c:formatCode>General</c:formatCode>
                <c:ptCount val="2"/>
                <c:pt idx="0">
                  <c:v>0.3125</c:v>
                </c:pt>
                <c:pt idx="1">
                  <c:v>0.25880201188843166</c:v>
                </c:pt>
              </c:numCache>
            </c:numRef>
          </c:val>
          <c:extLst>
            <c:ext xmlns:c16="http://schemas.microsoft.com/office/drawing/2014/chart" uri="{C3380CC4-5D6E-409C-BE32-E72D297353CC}">
              <c16:uniqueId val="{00000004-A6F5-4215-8876-B08F3B1D39F5}"/>
            </c:ext>
          </c:extLst>
        </c:ser>
        <c:ser>
          <c:idx val="5"/>
          <c:order val="5"/>
          <c:tx>
            <c:strRef>
              <c:f>Sheet1!$G$1</c:f>
              <c:strCache>
                <c:ptCount val="1"/>
                <c:pt idx="0">
                  <c:v>We have access to the internet elsewhere (e.g., work, school, library, etc.)</c:v>
                </c:pt>
              </c:strCache>
            </c:strRef>
          </c:tx>
          <c:spPr>
            <a:solidFill>
              <a:srgbClr val="0070C0"/>
            </a:solidFill>
            <a:ln>
              <a:noFill/>
            </a:ln>
            <a:effectLst/>
          </c:spPr>
          <c:invertIfNegative val="0"/>
          <c:cat>
            <c:strRef>
              <c:f>Sheet1!$A$2:$A$3</c:f>
              <c:strCache>
                <c:ptCount val="2"/>
                <c:pt idx="0">
                  <c:v>San Augustine County, Texas</c:v>
                </c:pt>
                <c:pt idx="1">
                  <c:v>All Communities</c:v>
                </c:pt>
              </c:strCache>
            </c:strRef>
          </c:cat>
          <c:val>
            <c:numRef>
              <c:f>Sheet1!$G$2:$G$3</c:f>
              <c:numCache>
                <c:formatCode>General</c:formatCode>
                <c:ptCount val="2"/>
                <c:pt idx="0">
                  <c:v>6.25E-2</c:v>
                </c:pt>
                <c:pt idx="1">
                  <c:v>2.9416247523243406E-2</c:v>
                </c:pt>
              </c:numCache>
            </c:numRef>
          </c:val>
          <c:extLst>
            <c:ext xmlns:c16="http://schemas.microsoft.com/office/drawing/2014/chart" uri="{C3380CC4-5D6E-409C-BE32-E72D297353CC}">
              <c16:uniqueId val="{00000005-A6F5-4215-8876-B08F3B1D39F5}"/>
            </c:ext>
          </c:extLst>
        </c:ser>
        <c:ser>
          <c:idx val="6"/>
          <c:order val="6"/>
          <c:tx>
            <c:strRef>
              <c:f>Sheet1!$H$1</c:f>
              <c:strCache>
                <c:ptCount val="1"/>
                <c:pt idx="0">
                  <c:v>Other</c:v>
                </c:pt>
              </c:strCache>
            </c:strRef>
          </c:tx>
          <c:spPr>
            <a:solidFill>
              <a:schemeClr val="accent2"/>
            </a:solidFill>
            <a:ln>
              <a:noFill/>
            </a:ln>
            <a:effectLst/>
          </c:spPr>
          <c:invertIfNegative val="0"/>
          <c:cat>
            <c:strRef>
              <c:f>Sheet1!$A$2:$A$3</c:f>
              <c:strCache>
                <c:ptCount val="2"/>
                <c:pt idx="0">
                  <c:v>San Augustine County, Texas</c:v>
                </c:pt>
                <c:pt idx="1">
                  <c:v>All Communities</c:v>
                </c:pt>
              </c:strCache>
            </c:strRef>
          </c:cat>
          <c:val>
            <c:numRef>
              <c:f>Sheet1!$H$2:$H$3</c:f>
              <c:numCache>
                <c:formatCode>General</c:formatCode>
                <c:ptCount val="2"/>
                <c:pt idx="0" formatCode="0%">
                  <c:v>0.22900000000000001</c:v>
                </c:pt>
                <c:pt idx="1">
                  <c:v>0.13656454808718183</c:v>
                </c:pt>
              </c:numCache>
            </c:numRef>
          </c:val>
          <c:extLst>
            <c:ext xmlns:c16="http://schemas.microsoft.com/office/drawing/2014/chart" uri="{C3380CC4-5D6E-409C-BE32-E72D297353CC}">
              <c16:uniqueId val="{00000006-A6F5-4215-8876-B08F3B1D39F5}"/>
            </c:ext>
          </c:extLst>
        </c:ser>
        <c:dLbls>
          <c:showLegendKey val="0"/>
          <c:showVal val="0"/>
          <c:showCatName val="0"/>
          <c:showSerName val="0"/>
          <c:showPercent val="0"/>
          <c:showBubbleSize val="0"/>
        </c:dLbls>
        <c:gapWidth val="75"/>
        <c:overlap val="100"/>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majorUnit val="0.2"/>
      </c:valAx>
      <c:spPr>
        <a:noFill/>
        <a:ln>
          <a:noFill/>
        </a:ln>
        <a:effectLst/>
      </c:spPr>
    </c:plotArea>
    <c:legend>
      <c:legendPos val="b"/>
      <c:layout>
        <c:manualLayout>
          <c:xMode val="edge"/>
          <c:yMode val="edge"/>
          <c:x val="1.3998127082814903E-2"/>
          <c:y val="0.48039918470281379"/>
          <c:w val="0.96929475860971925"/>
          <c:h val="0.5191413778768754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33722084753596"/>
          <c:y val="0.19847328244274809"/>
          <c:w val="0.65409776971171008"/>
          <c:h val="0.63508625353128567"/>
        </c:manualLayout>
      </c:layout>
      <c:barChart>
        <c:barDir val="bar"/>
        <c:grouping val="percentStacked"/>
        <c:varyColors val="0"/>
        <c:ser>
          <c:idx val="0"/>
          <c:order val="0"/>
          <c:tx>
            <c:strRef>
              <c:f>Sheet1!$B$1</c:f>
              <c:strCache>
                <c:ptCount val="1"/>
                <c:pt idx="0">
                  <c:v>Fixed</c:v>
                </c:pt>
              </c:strCache>
            </c:strRef>
          </c:tx>
          <c:spPr>
            <a:solidFill>
              <a:srgbClr val="ED262C"/>
            </a:solidFill>
            <a:ln>
              <a:noFill/>
            </a:ln>
            <a:effectLst/>
          </c:spPr>
          <c:invertIfNegative val="0"/>
          <c:cat>
            <c:strRef>
              <c:f>Sheet1!$A$2:$A$3</c:f>
              <c:strCache>
                <c:ptCount val="2"/>
                <c:pt idx="0">
                  <c:v>San Augustine County, Texas</c:v>
                </c:pt>
                <c:pt idx="1">
                  <c:v>All Communities</c:v>
                </c:pt>
              </c:strCache>
            </c:strRef>
          </c:cat>
          <c:val>
            <c:numRef>
              <c:f>Sheet1!$B$2:$B$3</c:f>
              <c:numCache>
                <c:formatCode>0.0%</c:formatCode>
                <c:ptCount val="2"/>
                <c:pt idx="0">
                  <c:v>0.83</c:v>
                </c:pt>
                <c:pt idx="1">
                  <c:v>0.84</c:v>
                </c:pt>
              </c:numCache>
            </c:numRef>
          </c:val>
          <c:extLst>
            <c:ext xmlns:c16="http://schemas.microsoft.com/office/drawing/2014/chart" uri="{C3380CC4-5D6E-409C-BE32-E72D297353CC}">
              <c16:uniqueId val="{00000000-D2E1-442D-8D7B-DD0A288A5698}"/>
            </c:ext>
          </c:extLst>
        </c:ser>
        <c:ser>
          <c:idx val="1"/>
          <c:order val="1"/>
          <c:tx>
            <c:strRef>
              <c:f>Sheet1!$C$1</c:f>
              <c:strCache>
                <c:ptCount val="1"/>
                <c:pt idx="0">
                  <c:v>Non-Fixed</c:v>
                </c:pt>
              </c:strCache>
            </c:strRef>
          </c:tx>
          <c:spPr>
            <a:solidFill>
              <a:srgbClr val="002C52"/>
            </a:solidFill>
            <a:ln>
              <a:noFill/>
            </a:ln>
            <a:effectLst/>
          </c:spPr>
          <c:invertIfNegative val="0"/>
          <c:cat>
            <c:strRef>
              <c:f>Sheet1!$A$2:$A$3</c:f>
              <c:strCache>
                <c:ptCount val="2"/>
                <c:pt idx="0">
                  <c:v>San Augustine County, Texas</c:v>
                </c:pt>
                <c:pt idx="1">
                  <c:v>All Communities</c:v>
                </c:pt>
              </c:strCache>
            </c:strRef>
          </c:cat>
          <c:val>
            <c:numRef>
              <c:f>Sheet1!$C$2:$C$3</c:f>
              <c:numCache>
                <c:formatCode>0.0%</c:formatCode>
                <c:ptCount val="2"/>
                <c:pt idx="0">
                  <c:v>0.17</c:v>
                </c:pt>
                <c:pt idx="1">
                  <c:v>0.14000000000000001</c:v>
                </c:pt>
              </c:numCache>
            </c:numRef>
          </c:val>
          <c:extLst>
            <c:ext xmlns:c16="http://schemas.microsoft.com/office/drawing/2014/chart" uri="{C3380CC4-5D6E-409C-BE32-E72D297353CC}">
              <c16:uniqueId val="{00000001-D2E1-442D-8D7B-DD0A288A5698}"/>
            </c:ext>
          </c:extLst>
        </c:ser>
        <c:ser>
          <c:idx val="2"/>
          <c:order val="2"/>
          <c:tx>
            <c:strRef>
              <c:f>Sheet1!$D$1</c:f>
              <c:strCache>
                <c:ptCount val="1"/>
                <c:pt idx="0">
                  <c:v>No Connection</c:v>
                </c:pt>
              </c:strCache>
            </c:strRef>
          </c:tx>
          <c:spPr>
            <a:solidFill>
              <a:srgbClr val="BDBBBB"/>
            </a:solidFill>
            <a:ln>
              <a:noFill/>
            </a:ln>
            <a:effectLst/>
          </c:spPr>
          <c:invertIfNegative val="0"/>
          <c:cat>
            <c:strRef>
              <c:f>Sheet1!$A$2:$A$3</c:f>
              <c:strCache>
                <c:ptCount val="2"/>
                <c:pt idx="0">
                  <c:v>San Augustine County, Texas</c:v>
                </c:pt>
                <c:pt idx="1">
                  <c:v>All Communities</c:v>
                </c:pt>
              </c:strCache>
            </c:strRef>
          </c:cat>
          <c:val>
            <c:numRef>
              <c:f>Sheet1!$D$2:$D$3</c:f>
              <c:numCache>
                <c:formatCode>0.0%</c:formatCode>
                <c:ptCount val="2"/>
                <c:pt idx="0">
                  <c:v>0</c:v>
                </c:pt>
                <c:pt idx="1">
                  <c:v>0.02</c:v>
                </c:pt>
              </c:numCache>
            </c:numRef>
          </c:val>
          <c:extLst>
            <c:ext xmlns:c16="http://schemas.microsoft.com/office/drawing/2014/chart" uri="{C3380CC4-5D6E-409C-BE32-E72D297353CC}">
              <c16:uniqueId val="{00000002-D2E1-442D-8D7B-DD0A288A5698}"/>
            </c:ext>
          </c:extLst>
        </c:ser>
        <c:dLbls>
          <c:showLegendKey val="0"/>
          <c:showVal val="0"/>
          <c:showCatName val="0"/>
          <c:showSerName val="0"/>
          <c:showPercent val="0"/>
          <c:showBubbleSize val="0"/>
        </c:dLbls>
        <c:gapWidth val="75"/>
        <c:overlap val="100"/>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min val="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majorUnit val="0.2"/>
      </c:valAx>
      <c:spPr>
        <a:noFill/>
        <a:ln>
          <a:noFill/>
        </a:ln>
        <a:effectLst/>
      </c:spPr>
    </c:plotArea>
    <c:legend>
      <c:legendPos val="b"/>
      <c:layout>
        <c:manualLayout>
          <c:xMode val="edge"/>
          <c:yMode val="edge"/>
          <c:x val="0.21756974031823681"/>
          <c:y val="0.11137291943411384"/>
          <c:w val="0.58141597073093132"/>
          <c:h val="0.1016963278519297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dirty="0">
                <a:solidFill>
                  <a:schemeClr val="tx1">
                    <a:lumMod val="50000"/>
                  </a:schemeClr>
                </a:solidFill>
                <a:latin typeface="Axiforma Light" panose="00000400000000000000" pitchFamily="50" charset="0"/>
              </a:rPr>
              <a:t>How</a:t>
            </a:r>
            <a:r>
              <a:rPr lang="en-US" sz="1800" baseline="0" dirty="0">
                <a:solidFill>
                  <a:schemeClr val="tx1">
                    <a:lumMod val="50000"/>
                  </a:schemeClr>
                </a:solidFill>
                <a:latin typeface="Axiforma Light" panose="00000400000000000000" pitchFamily="50" charset="0"/>
              </a:rPr>
              <a:t> Frequently Residents Interact with Businesses via the Internet</a:t>
            </a:r>
            <a:endParaRPr lang="en-US" sz="1800" dirty="0">
              <a:solidFill>
                <a:schemeClr val="tx1">
                  <a:lumMod val="50000"/>
                </a:schemeClr>
              </a:solidFill>
              <a:latin typeface="Axiforma Light" panose="00000400000000000000" pitchFamily="50" charset="0"/>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552644555794162"/>
          <c:y val="0.14131476697186768"/>
          <c:w val="0.80724886661894535"/>
          <c:h val="0.65519802367403612"/>
        </c:manualLayout>
      </c:layout>
      <c:barChart>
        <c:barDir val="bar"/>
        <c:grouping val="percentStacked"/>
        <c:varyColors val="0"/>
        <c:ser>
          <c:idx val="0"/>
          <c:order val="0"/>
          <c:tx>
            <c:strRef>
              <c:f>Sheet1!$B$1</c:f>
              <c:strCache>
                <c:ptCount val="1"/>
                <c:pt idx="0">
                  <c:v>At least once a day</c:v>
                </c:pt>
              </c:strCache>
            </c:strRef>
          </c:tx>
          <c:spPr>
            <a:solidFill>
              <a:srgbClr val="ED262C"/>
            </a:solidFill>
            <a:ln>
              <a:noFill/>
            </a:ln>
            <a:effectLst/>
          </c:spPr>
          <c:invertIfNegative val="0"/>
          <c:cat>
            <c:strRef>
              <c:f>Sheet1!$A$2:$A$5</c:f>
              <c:strCache>
                <c:ptCount val="4"/>
                <c:pt idx="0">
                  <c:v>San Augustine County, Texas (Local Businesses)</c:v>
                </c:pt>
                <c:pt idx="1">
                  <c:v>All Communities (Local Businesses)</c:v>
                </c:pt>
                <c:pt idx="2">
                  <c:v>San Augustine County, Texas (Non-Local Businesses)</c:v>
                </c:pt>
                <c:pt idx="3">
                  <c:v>All Communities (Non-Local Businesses)</c:v>
                </c:pt>
              </c:strCache>
            </c:strRef>
          </c:cat>
          <c:val>
            <c:numRef>
              <c:f>Sheet1!$B$2:$B$5</c:f>
              <c:numCache>
                <c:formatCode>General</c:formatCode>
                <c:ptCount val="4"/>
                <c:pt idx="0">
                  <c:v>0.31441048034934499</c:v>
                </c:pt>
                <c:pt idx="1">
                  <c:v>0.29506651884700663</c:v>
                </c:pt>
                <c:pt idx="2">
                  <c:v>0.36403508771929827</c:v>
                </c:pt>
                <c:pt idx="3">
                  <c:v>0.29906879777623352</c:v>
                </c:pt>
              </c:numCache>
            </c:numRef>
          </c:val>
          <c:extLst>
            <c:ext xmlns:c16="http://schemas.microsoft.com/office/drawing/2014/chart" uri="{C3380CC4-5D6E-409C-BE32-E72D297353CC}">
              <c16:uniqueId val="{00000000-9E19-4102-BE34-DB5389618DAF}"/>
            </c:ext>
          </c:extLst>
        </c:ser>
        <c:ser>
          <c:idx val="1"/>
          <c:order val="1"/>
          <c:tx>
            <c:strRef>
              <c:f>Sheet1!$C$1</c:f>
              <c:strCache>
                <c:ptCount val="1"/>
                <c:pt idx="0">
                  <c:v>At least once a week</c:v>
                </c:pt>
              </c:strCache>
            </c:strRef>
          </c:tx>
          <c:spPr>
            <a:solidFill>
              <a:srgbClr val="002C52"/>
            </a:solidFill>
            <a:ln>
              <a:noFill/>
            </a:ln>
            <a:effectLst/>
          </c:spPr>
          <c:invertIfNegative val="0"/>
          <c:cat>
            <c:strRef>
              <c:f>Sheet1!$A$2:$A$5</c:f>
              <c:strCache>
                <c:ptCount val="4"/>
                <c:pt idx="0">
                  <c:v>San Augustine County, Texas (Local Businesses)</c:v>
                </c:pt>
                <c:pt idx="1">
                  <c:v>All Communities (Local Businesses)</c:v>
                </c:pt>
                <c:pt idx="2">
                  <c:v>San Augustine County, Texas (Non-Local Businesses)</c:v>
                </c:pt>
                <c:pt idx="3">
                  <c:v>All Communities (Non-Local Businesses)</c:v>
                </c:pt>
              </c:strCache>
            </c:strRef>
          </c:cat>
          <c:val>
            <c:numRef>
              <c:f>Sheet1!$C$2:$C$5</c:f>
              <c:numCache>
                <c:formatCode>General</c:formatCode>
                <c:ptCount val="4"/>
                <c:pt idx="0">
                  <c:v>0.32751091703056767</c:v>
                </c:pt>
                <c:pt idx="1">
                  <c:v>0.40803769401330375</c:v>
                </c:pt>
                <c:pt idx="2">
                  <c:v>0.32017543859649122</c:v>
                </c:pt>
                <c:pt idx="3">
                  <c:v>0.36536483669214731</c:v>
                </c:pt>
              </c:numCache>
            </c:numRef>
          </c:val>
          <c:extLst>
            <c:ext xmlns:c16="http://schemas.microsoft.com/office/drawing/2014/chart" uri="{C3380CC4-5D6E-409C-BE32-E72D297353CC}">
              <c16:uniqueId val="{00000001-9E19-4102-BE34-DB5389618DAF}"/>
            </c:ext>
          </c:extLst>
        </c:ser>
        <c:ser>
          <c:idx val="2"/>
          <c:order val="2"/>
          <c:tx>
            <c:strRef>
              <c:f>Sheet1!$D$1</c:f>
              <c:strCache>
                <c:ptCount val="1"/>
                <c:pt idx="0">
                  <c:v>At least once a month</c:v>
                </c:pt>
              </c:strCache>
            </c:strRef>
          </c:tx>
          <c:spPr>
            <a:solidFill>
              <a:srgbClr val="BDBBBB"/>
            </a:solidFill>
            <a:ln>
              <a:noFill/>
            </a:ln>
            <a:effectLst/>
          </c:spPr>
          <c:invertIfNegative val="0"/>
          <c:cat>
            <c:strRef>
              <c:f>Sheet1!$A$2:$A$5</c:f>
              <c:strCache>
                <c:ptCount val="4"/>
                <c:pt idx="0">
                  <c:v>San Augustine County, Texas (Local Businesses)</c:v>
                </c:pt>
                <c:pt idx="1">
                  <c:v>All Communities (Local Businesses)</c:v>
                </c:pt>
                <c:pt idx="2">
                  <c:v>San Augustine County, Texas (Non-Local Businesses)</c:v>
                </c:pt>
                <c:pt idx="3">
                  <c:v>All Communities (Non-Local Businesses)</c:v>
                </c:pt>
              </c:strCache>
            </c:strRef>
          </c:cat>
          <c:val>
            <c:numRef>
              <c:f>Sheet1!$D$2:$D$5</c:f>
              <c:numCache>
                <c:formatCode>General</c:formatCode>
                <c:ptCount val="4"/>
                <c:pt idx="0">
                  <c:v>0.16593886462882096</c:v>
                </c:pt>
                <c:pt idx="1">
                  <c:v>0.1971729490022173</c:v>
                </c:pt>
                <c:pt idx="2">
                  <c:v>0.13596491228070176</c:v>
                </c:pt>
                <c:pt idx="3">
                  <c:v>0.20558721334259902</c:v>
                </c:pt>
              </c:numCache>
            </c:numRef>
          </c:val>
          <c:extLst>
            <c:ext xmlns:c16="http://schemas.microsoft.com/office/drawing/2014/chart" uri="{C3380CC4-5D6E-409C-BE32-E72D297353CC}">
              <c16:uniqueId val="{00000002-9E19-4102-BE34-DB5389618DAF}"/>
            </c:ext>
          </c:extLst>
        </c:ser>
        <c:ser>
          <c:idx val="3"/>
          <c:order val="3"/>
          <c:tx>
            <c:strRef>
              <c:f>Sheet1!$E$1</c:f>
              <c:strCache>
                <c:ptCount val="1"/>
                <c:pt idx="0">
                  <c:v>Less than once a month</c:v>
                </c:pt>
              </c:strCache>
            </c:strRef>
          </c:tx>
          <c:spPr>
            <a:solidFill>
              <a:schemeClr val="accent4"/>
            </a:solidFill>
            <a:ln>
              <a:noFill/>
            </a:ln>
            <a:effectLst/>
          </c:spPr>
          <c:invertIfNegative val="0"/>
          <c:cat>
            <c:strRef>
              <c:f>Sheet1!$A$2:$A$5</c:f>
              <c:strCache>
                <c:ptCount val="4"/>
                <c:pt idx="0">
                  <c:v>San Augustine County, Texas (Local Businesses)</c:v>
                </c:pt>
                <c:pt idx="1">
                  <c:v>All Communities (Local Businesses)</c:v>
                </c:pt>
                <c:pt idx="2">
                  <c:v>San Augustine County, Texas (Non-Local Businesses)</c:v>
                </c:pt>
                <c:pt idx="3">
                  <c:v>All Communities (Non-Local Businesses)</c:v>
                </c:pt>
              </c:strCache>
            </c:strRef>
          </c:cat>
          <c:val>
            <c:numRef>
              <c:f>Sheet1!$E$2:$E$5</c:f>
              <c:numCache>
                <c:formatCode>General</c:formatCode>
                <c:ptCount val="4"/>
                <c:pt idx="0">
                  <c:v>8.296943231441048E-2</c:v>
                </c:pt>
                <c:pt idx="1">
                  <c:v>6.1890243902439024E-2</c:v>
                </c:pt>
                <c:pt idx="2">
                  <c:v>7.8947368421052627E-2</c:v>
                </c:pt>
                <c:pt idx="3">
                  <c:v>8.1250868658790831E-2</c:v>
                </c:pt>
              </c:numCache>
            </c:numRef>
          </c:val>
          <c:extLst>
            <c:ext xmlns:c16="http://schemas.microsoft.com/office/drawing/2014/chart" uri="{C3380CC4-5D6E-409C-BE32-E72D297353CC}">
              <c16:uniqueId val="{00000003-9E19-4102-BE34-DB5389618DAF}"/>
            </c:ext>
          </c:extLst>
        </c:ser>
        <c:ser>
          <c:idx val="4"/>
          <c:order val="4"/>
          <c:tx>
            <c:strRef>
              <c:f>Sheet1!$F$1</c:f>
              <c:strCache>
                <c:ptCount val="1"/>
                <c:pt idx="0">
                  <c:v>Never</c:v>
                </c:pt>
              </c:strCache>
            </c:strRef>
          </c:tx>
          <c:spPr>
            <a:solidFill>
              <a:schemeClr val="accent6"/>
            </a:solidFill>
            <a:ln>
              <a:noFill/>
            </a:ln>
            <a:effectLst/>
          </c:spPr>
          <c:invertIfNegative val="0"/>
          <c:cat>
            <c:strRef>
              <c:f>Sheet1!$A$2:$A$5</c:f>
              <c:strCache>
                <c:ptCount val="4"/>
                <c:pt idx="0">
                  <c:v>San Augustine County, Texas (Local Businesses)</c:v>
                </c:pt>
                <c:pt idx="1">
                  <c:v>All Communities (Local Businesses)</c:v>
                </c:pt>
                <c:pt idx="2">
                  <c:v>San Augustine County, Texas (Non-Local Businesses)</c:v>
                </c:pt>
                <c:pt idx="3">
                  <c:v>All Communities (Non-Local Businesses)</c:v>
                </c:pt>
              </c:strCache>
            </c:strRef>
          </c:cat>
          <c:val>
            <c:numRef>
              <c:f>Sheet1!$F$2:$F$5</c:f>
              <c:numCache>
                <c:formatCode>General</c:formatCode>
                <c:ptCount val="4"/>
                <c:pt idx="0">
                  <c:v>0.1091703056768559</c:v>
                </c:pt>
                <c:pt idx="1">
                  <c:v>3.7832594235033261E-2</c:v>
                </c:pt>
                <c:pt idx="2">
                  <c:v>0.10087719298245613</c:v>
                </c:pt>
                <c:pt idx="3">
                  <c:v>4.8728283530229323E-2</c:v>
                </c:pt>
              </c:numCache>
            </c:numRef>
          </c:val>
          <c:extLst>
            <c:ext xmlns:c16="http://schemas.microsoft.com/office/drawing/2014/chart" uri="{C3380CC4-5D6E-409C-BE32-E72D297353CC}">
              <c16:uniqueId val="{00000004-9E19-4102-BE34-DB5389618DAF}"/>
            </c:ext>
          </c:extLst>
        </c:ser>
        <c:dLbls>
          <c:showLegendKey val="0"/>
          <c:showVal val="0"/>
          <c:showCatName val="0"/>
          <c:showSerName val="0"/>
          <c:showPercent val="0"/>
          <c:showBubbleSize val="0"/>
        </c:dLbls>
        <c:gapWidth val="75"/>
        <c:overlap val="100"/>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majorUnit val="0.2"/>
      </c:valAx>
      <c:spPr>
        <a:noFill/>
        <a:ln>
          <a:noFill/>
        </a:ln>
        <a:effectLst/>
      </c:spPr>
    </c:plotArea>
    <c:legend>
      <c:legendPos val="b"/>
      <c:layout>
        <c:manualLayout>
          <c:xMode val="edge"/>
          <c:yMode val="edge"/>
          <c:x val="0"/>
          <c:y val="0.92570818044735503"/>
          <c:w val="0.99893456263163627"/>
          <c:h val="7.3832246727288289E-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00000"/>
                </a:solidFill>
                <a:latin typeface="Axiforma Light" panose="00000400000000000000" pitchFamily="50" charset="0"/>
                <a:ea typeface="+mn-ea"/>
                <a:cs typeface="+mn-cs"/>
              </a:defRPr>
            </a:pPr>
            <a:r>
              <a:rPr lang="en-US" dirty="0">
                <a:solidFill>
                  <a:srgbClr val="000000"/>
                </a:solidFill>
                <a:latin typeface="Axiforma Light" panose="00000400000000000000" pitchFamily="50" charset="0"/>
              </a:rPr>
              <a:t>How</a:t>
            </a:r>
            <a:r>
              <a:rPr lang="en-US" baseline="0" dirty="0">
                <a:solidFill>
                  <a:srgbClr val="000000"/>
                </a:solidFill>
                <a:latin typeface="Axiforma Light" panose="00000400000000000000" pitchFamily="50" charset="0"/>
              </a:rPr>
              <a:t> Frequently Teleworkers Typically Work From Home</a:t>
            </a:r>
            <a:endParaRPr lang="en-US" dirty="0">
              <a:solidFill>
                <a:srgbClr val="000000"/>
              </a:solidFill>
              <a:latin typeface="Axiforma Light" panose="00000400000000000000" pitchFamily="50" charset="0"/>
            </a:endParaRPr>
          </a:p>
        </c:rich>
      </c:tx>
      <c:layout>
        <c:manualLayout>
          <c:xMode val="edge"/>
          <c:yMode val="edge"/>
          <c:x val="0.23755725065616798"/>
          <c:y val="2.1298808021432972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000000"/>
              </a:solidFill>
              <a:latin typeface="Axiforma Light" panose="00000400000000000000" pitchFamily="50" charset="0"/>
              <a:ea typeface="+mn-ea"/>
              <a:cs typeface="+mn-cs"/>
            </a:defRPr>
          </a:pPr>
          <a:endParaRPr lang="en-US"/>
        </a:p>
      </c:txPr>
    </c:title>
    <c:autoTitleDeleted val="0"/>
    <c:plotArea>
      <c:layout>
        <c:manualLayout>
          <c:layoutTarget val="inner"/>
          <c:xMode val="edge"/>
          <c:yMode val="edge"/>
          <c:x val="0.28908713498777194"/>
          <c:y val="0.10626847399071741"/>
          <c:w val="0.6462144568247421"/>
          <c:h val="0.53610693836675161"/>
        </c:manualLayout>
      </c:layout>
      <c:barChart>
        <c:barDir val="bar"/>
        <c:grouping val="percentStacked"/>
        <c:varyColors val="0"/>
        <c:ser>
          <c:idx val="0"/>
          <c:order val="0"/>
          <c:tx>
            <c:strRef>
              <c:f>Sheet1!$B$1</c:f>
              <c:strCache>
                <c:ptCount val="1"/>
                <c:pt idx="0">
                  <c:v>Every day</c:v>
                </c:pt>
              </c:strCache>
            </c:strRef>
          </c:tx>
          <c:spPr>
            <a:solidFill>
              <a:srgbClr val="ED262C"/>
            </a:solidFill>
            <a:ln>
              <a:noFill/>
            </a:ln>
            <a:effectLst/>
          </c:spPr>
          <c:invertIfNegative val="0"/>
          <c:cat>
            <c:strRef>
              <c:f>Sheet1!$A$2:$A$3</c:f>
              <c:strCache>
                <c:ptCount val="2"/>
                <c:pt idx="0">
                  <c:v>San Augustine County, Texas</c:v>
                </c:pt>
                <c:pt idx="1">
                  <c:v>All Communities</c:v>
                </c:pt>
              </c:strCache>
            </c:strRef>
          </c:cat>
          <c:val>
            <c:numRef>
              <c:f>Sheet1!$B$2:$B$3</c:f>
              <c:numCache>
                <c:formatCode>0%</c:formatCode>
                <c:ptCount val="2"/>
                <c:pt idx="0" formatCode="General">
                  <c:v>0.35185185185185186</c:v>
                </c:pt>
                <c:pt idx="1">
                  <c:v>0.35866861113494036</c:v>
                </c:pt>
              </c:numCache>
            </c:numRef>
          </c:val>
          <c:extLst>
            <c:ext xmlns:c16="http://schemas.microsoft.com/office/drawing/2014/chart" uri="{C3380CC4-5D6E-409C-BE32-E72D297353CC}">
              <c16:uniqueId val="{00000000-5C12-4A9A-B991-9A9C48E8619B}"/>
            </c:ext>
          </c:extLst>
        </c:ser>
        <c:ser>
          <c:idx val="1"/>
          <c:order val="1"/>
          <c:tx>
            <c:strRef>
              <c:f>Sheet1!$C$1</c:f>
              <c:strCache>
                <c:ptCount val="1"/>
                <c:pt idx="0">
                  <c:v>Several days per week</c:v>
                </c:pt>
              </c:strCache>
            </c:strRef>
          </c:tx>
          <c:spPr>
            <a:solidFill>
              <a:srgbClr val="002C52"/>
            </a:solidFill>
            <a:ln>
              <a:noFill/>
            </a:ln>
            <a:effectLst/>
          </c:spPr>
          <c:invertIfNegative val="0"/>
          <c:cat>
            <c:strRef>
              <c:f>Sheet1!$A$2:$A$3</c:f>
              <c:strCache>
                <c:ptCount val="2"/>
                <c:pt idx="0">
                  <c:v>San Augustine County, Texas</c:v>
                </c:pt>
                <c:pt idx="1">
                  <c:v>All Communities</c:v>
                </c:pt>
              </c:strCache>
            </c:strRef>
          </c:cat>
          <c:val>
            <c:numRef>
              <c:f>Sheet1!$C$2:$C$3</c:f>
              <c:numCache>
                <c:formatCode>0%</c:formatCode>
                <c:ptCount val="2"/>
                <c:pt idx="0" formatCode="General">
                  <c:v>0.33333333333333331</c:v>
                </c:pt>
                <c:pt idx="1">
                  <c:v>0.27013811443767693</c:v>
                </c:pt>
              </c:numCache>
            </c:numRef>
          </c:val>
          <c:extLst>
            <c:ext xmlns:c16="http://schemas.microsoft.com/office/drawing/2014/chart" uri="{C3380CC4-5D6E-409C-BE32-E72D297353CC}">
              <c16:uniqueId val="{00000001-5C12-4A9A-B991-9A9C48E8619B}"/>
            </c:ext>
          </c:extLst>
        </c:ser>
        <c:ser>
          <c:idx val="2"/>
          <c:order val="2"/>
          <c:tx>
            <c:strRef>
              <c:f>Sheet1!$D$1</c:f>
              <c:strCache>
                <c:ptCount val="1"/>
                <c:pt idx="0">
                  <c:v>Once per week</c:v>
                </c:pt>
              </c:strCache>
            </c:strRef>
          </c:tx>
          <c:spPr>
            <a:solidFill>
              <a:schemeClr val="accent3"/>
            </a:solidFill>
            <a:ln>
              <a:noFill/>
            </a:ln>
            <a:effectLst/>
          </c:spPr>
          <c:invertIfNegative val="0"/>
          <c:cat>
            <c:strRef>
              <c:f>Sheet1!$A$2:$A$3</c:f>
              <c:strCache>
                <c:ptCount val="2"/>
                <c:pt idx="0">
                  <c:v>San Augustine County, Texas</c:v>
                </c:pt>
                <c:pt idx="1">
                  <c:v>All Communities</c:v>
                </c:pt>
              </c:strCache>
            </c:strRef>
          </c:cat>
          <c:val>
            <c:numRef>
              <c:f>Sheet1!$D$2:$D$3</c:f>
              <c:numCache>
                <c:formatCode>0%</c:formatCode>
                <c:ptCount val="2"/>
                <c:pt idx="0" formatCode="General">
                  <c:v>9.2592592592592587E-2</c:v>
                </c:pt>
                <c:pt idx="1">
                  <c:v>0.10002573560950502</c:v>
                </c:pt>
              </c:numCache>
            </c:numRef>
          </c:val>
          <c:extLst>
            <c:ext xmlns:c16="http://schemas.microsoft.com/office/drawing/2014/chart" uri="{C3380CC4-5D6E-409C-BE32-E72D297353CC}">
              <c16:uniqueId val="{00000002-5C12-4A9A-B991-9A9C48E8619B}"/>
            </c:ext>
          </c:extLst>
        </c:ser>
        <c:ser>
          <c:idx val="3"/>
          <c:order val="3"/>
          <c:tx>
            <c:strRef>
              <c:f>Sheet1!$E$1</c:f>
              <c:strCache>
                <c:ptCount val="1"/>
                <c:pt idx="0">
                  <c:v>Several days per month, but less than once per week</c:v>
                </c:pt>
              </c:strCache>
            </c:strRef>
          </c:tx>
          <c:spPr>
            <a:solidFill>
              <a:schemeClr val="accent4"/>
            </a:solidFill>
            <a:ln>
              <a:noFill/>
            </a:ln>
            <a:effectLst/>
          </c:spPr>
          <c:invertIfNegative val="0"/>
          <c:cat>
            <c:strRef>
              <c:f>Sheet1!$A$2:$A$3</c:f>
              <c:strCache>
                <c:ptCount val="2"/>
                <c:pt idx="0">
                  <c:v>San Augustine County, Texas</c:v>
                </c:pt>
                <c:pt idx="1">
                  <c:v>All Communities</c:v>
                </c:pt>
              </c:strCache>
            </c:strRef>
          </c:cat>
          <c:val>
            <c:numRef>
              <c:f>Sheet1!$E$2:$E$3</c:f>
              <c:numCache>
                <c:formatCode>0%</c:formatCode>
                <c:ptCount val="2"/>
                <c:pt idx="0" formatCode="General">
                  <c:v>0.1111111111111111</c:v>
                </c:pt>
                <c:pt idx="1">
                  <c:v>0.12782019387492494</c:v>
                </c:pt>
              </c:numCache>
            </c:numRef>
          </c:val>
          <c:extLst>
            <c:ext xmlns:c16="http://schemas.microsoft.com/office/drawing/2014/chart" uri="{C3380CC4-5D6E-409C-BE32-E72D297353CC}">
              <c16:uniqueId val="{00000003-5C12-4A9A-B991-9A9C48E8619B}"/>
            </c:ext>
          </c:extLst>
        </c:ser>
        <c:ser>
          <c:idx val="4"/>
          <c:order val="4"/>
          <c:tx>
            <c:strRef>
              <c:f>Sheet1!$F$1</c:f>
              <c:strCache>
                <c:ptCount val="1"/>
                <c:pt idx="0">
                  <c:v>Once per month</c:v>
                </c:pt>
              </c:strCache>
            </c:strRef>
          </c:tx>
          <c:spPr>
            <a:solidFill>
              <a:schemeClr val="accent6"/>
            </a:solidFill>
            <a:ln>
              <a:noFill/>
            </a:ln>
            <a:effectLst/>
          </c:spPr>
          <c:invertIfNegative val="0"/>
          <c:cat>
            <c:strRef>
              <c:f>Sheet1!$A$2:$A$3</c:f>
              <c:strCache>
                <c:ptCount val="2"/>
                <c:pt idx="0">
                  <c:v>San Augustine County, Texas</c:v>
                </c:pt>
                <c:pt idx="1">
                  <c:v>All Communities</c:v>
                </c:pt>
              </c:strCache>
            </c:strRef>
          </c:cat>
          <c:val>
            <c:numRef>
              <c:f>Sheet1!$F$2:$F$3</c:f>
              <c:numCache>
                <c:formatCode>0%</c:formatCode>
                <c:ptCount val="2"/>
                <c:pt idx="0" formatCode="General">
                  <c:v>1.8518518518518517E-2</c:v>
                </c:pt>
                <c:pt idx="1">
                  <c:v>5.8076692116324956E-2</c:v>
                </c:pt>
              </c:numCache>
            </c:numRef>
          </c:val>
          <c:extLst>
            <c:ext xmlns:c16="http://schemas.microsoft.com/office/drawing/2014/chart" uri="{C3380CC4-5D6E-409C-BE32-E72D297353CC}">
              <c16:uniqueId val="{00000004-5C12-4A9A-B991-9A9C48E8619B}"/>
            </c:ext>
          </c:extLst>
        </c:ser>
        <c:ser>
          <c:idx val="5"/>
          <c:order val="5"/>
          <c:tx>
            <c:strRef>
              <c:f>Sheet1!$G$1</c:f>
              <c:strCache>
                <c:ptCount val="1"/>
                <c:pt idx="0">
                  <c:v>Less than once per month</c:v>
                </c:pt>
              </c:strCache>
            </c:strRef>
          </c:tx>
          <c:spPr>
            <a:solidFill>
              <a:schemeClr val="accent5"/>
            </a:solidFill>
            <a:ln>
              <a:noFill/>
            </a:ln>
            <a:effectLst/>
          </c:spPr>
          <c:invertIfNegative val="0"/>
          <c:cat>
            <c:strRef>
              <c:f>Sheet1!$A$2:$A$3</c:f>
              <c:strCache>
                <c:ptCount val="2"/>
                <c:pt idx="0">
                  <c:v>San Augustine County, Texas</c:v>
                </c:pt>
                <c:pt idx="1">
                  <c:v>All Communities</c:v>
                </c:pt>
              </c:strCache>
            </c:strRef>
          </c:cat>
          <c:val>
            <c:numRef>
              <c:f>Sheet1!$G$2:$G$3</c:f>
              <c:numCache>
                <c:formatCode>0%</c:formatCode>
                <c:ptCount val="2"/>
                <c:pt idx="0" formatCode="General">
                  <c:v>9.2592592592592587E-2</c:v>
                </c:pt>
                <c:pt idx="1">
                  <c:v>8.5270652826627782E-2</c:v>
                </c:pt>
              </c:numCache>
            </c:numRef>
          </c:val>
          <c:extLst>
            <c:ext xmlns:c16="http://schemas.microsoft.com/office/drawing/2014/chart" uri="{C3380CC4-5D6E-409C-BE32-E72D297353CC}">
              <c16:uniqueId val="{00000005-5C12-4A9A-B991-9A9C48E8619B}"/>
            </c:ext>
          </c:extLst>
        </c:ser>
        <c:dLbls>
          <c:showLegendKey val="0"/>
          <c:showVal val="0"/>
          <c:showCatName val="0"/>
          <c:showSerName val="0"/>
          <c:showPercent val="0"/>
          <c:showBubbleSize val="0"/>
        </c:dLbls>
        <c:gapWidth val="75"/>
        <c:overlap val="100"/>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valAx>
      <c:spPr>
        <a:noFill/>
        <a:ln>
          <a:noFill/>
        </a:ln>
        <a:effectLst/>
      </c:spPr>
    </c:plotArea>
    <c:legend>
      <c:legendPos val="b"/>
      <c:layout>
        <c:manualLayout>
          <c:xMode val="edge"/>
          <c:yMode val="edge"/>
          <c:x val="0"/>
          <c:y val="0.78037532957320577"/>
          <c:w val="1"/>
          <c:h val="0.11984006961921913"/>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491398726060952"/>
          <c:y val="1.7736099391633033E-3"/>
          <c:w val="0.80724886661894535"/>
          <c:h val="0.76449589929838679"/>
        </c:manualLayout>
      </c:layout>
      <c:barChart>
        <c:barDir val="bar"/>
        <c:grouping val="percentStacked"/>
        <c:varyColors val="0"/>
        <c:ser>
          <c:idx val="0"/>
          <c:order val="0"/>
          <c:tx>
            <c:strRef>
              <c:f>Sheet1!$B$1</c:f>
              <c:strCache>
                <c:ptCount val="1"/>
                <c:pt idx="0">
                  <c:v>Yes</c:v>
                </c:pt>
              </c:strCache>
            </c:strRef>
          </c:tx>
          <c:spPr>
            <a:solidFill>
              <a:srgbClr val="ED262C"/>
            </a:solidFill>
            <a:ln>
              <a:noFill/>
            </a:ln>
            <a:effectLst/>
          </c:spPr>
          <c:invertIfNegative val="0"/>
          <c:cat>
            <c:strRef>
              <c:f>Sheet1!$A$2:$A$3</c:f>
              <c:strCache>
                <c:ptCount val="2"/>
                <c:pt idx="0">
                  <c:v>San Augustine County, Texas</c:v>
                </c:pt>
                <c:pt idx="1">
                  <c:v>All Communities</c:v>
                </c:pt>
              </c:strCache>
            </c:strRef>
          </c:cat>
          <c:val>
            <c:numRef>
              <c:f>Sheet1!$B$2:$B$3</c:f>
              <c:numCache>
                <c:formatCode>General</c:formatCode>
                <c:ptCount val="2"/>
                <c:pt idx="0">
                  <c:v>0.58299999999999996</c:v>
                </c:pt>
                <c:pt idx="1">
                  <c:v>0.48699999999999999</c:v>
                </c:pt>
              </c:numCache>
            </c:numRef>
          </c:val>
          <c:extLst>
            <c:ext xmlns:c16="http://schemas.microsoft.com/office/drawing/2014/chart" uri="{C3380CC4-5D6E-409C-BE32-E72D297353CC}">
              <c16:uniqueId val="{00000000-C956-4366-BCCD-1F8B70F3438D}"/>
            </c:ext>
          </c:extLst>
        </c:ser>
        <c:ser>
          <c:idx val="1"/>
          <c:order val="1"/>
          <c:tx>
            <c:strRef>
              <c:f>Sheet1!$C$1</c:f>
              <c:strCache>
                <c:ptCount val="1"/>
                <c:pt idx="0">
                  <c:v>No</c:v>
                </c:pt>
              </c:strCache>
            </c:strRef>
          </c:tx>
          <c:spPr>
            <a:solidFill>
              <a:srgbClr val="002C52"/>
            </a:solidFill>
            <a:ln>
              <a:noFill/>
            </a:ln>
            <a:effectLst/>
          </c:spPr>
          <c:invertIfNegative val="0"/>
          <c:cat>
            <c:strRef>
              <c:f>Sheet1!$A$2:$A$3</c:f>
              <c:strCache>
                <c:ptCount val="2"/>
                <c:pt idx="0">
                  <c:v>San Augustine County, Texas</c:v>
                </c:pt>
                <c:pt idx="1">
                  <c:v>All Communities</c:v>
                </c:pt>
              </c:strCache>
            </c:strRef>
          </c:cat>
          <c:val>
            <c:numRef>
              <c:f>Sheet1!$C$2:$C$3</c:f>
              <c:numCache>
                <c:formatCode>General</c:formatCode>
                <c:ptCount val="2"/>
                <c:pt idx="0">
                  <c:v>0.35399999999999998</c:v>
                </c:pt>
                <c:pt idx="1">
                  <c:v>0.38400000000000001</c:v>
                </c:pt>
              </c:numCache>
            </c:numRef>
          </c:val>
          <c:extLst>
            <c:ext xmlns:c16="http://schemas.microsoft.com/office/drawing/2014/chart" uri="{C3380CC4-5D6E-409C-BE32-E72D297353CC}">
              <c16:uniqueId val="{00000001-C956-4366-BCCD-1F8B70F3438D}"/>
            </c:ext>
          </c:extLst>
        </c:ser>
        <c:ser>
          <c:idx val="2"/>
          <c:order val="2"/>
          <c:tx>
            <c:strRef>
              <c:f>Sheet1!$D$1</c:f>
              <c:strCache>
                <c:ptCount val="1"/>
                <c:pt idx="0">
                  <c:v>I own or operate a business from home</c:v>
                </c:pt>
              </c:strCache>
            </c:strRef>
          </c:tx>
          <c:spPr>
            <a:solidFill>
              <a:srgbClr val="BDBBBB"/>
            </a:solidFill>
            <a:ln>
              <a:noFill/>
            </a:ln>
            <a:effectLst/>
          </c:spPr>
          <c:invertIfNegative val="0"/>
          <c:cat>
            <c:strRef>
              <c:f>Sheet1!$A$2:$A$3</c:f>
              <c:strCache>
                <c:ptCount val="2"/>
                <c:pt idx="0">
                  <c:v>San Augustine County, Texas</c:v>
                </c:pt>
                <c:pt idx="1">
                  <c:v>All Communities</c:v>
                </c:pt>
              </c:strCache>
            </c:strRef>
          </c:cat>
          <c:val>
            <c:numRef>
              <c:f>Sheet1!$D$2:$D$3</c:f>
              <c:numCache>
                <c:formatCode>General</c:formatCode>
                <c:ptCount val="2"/>
                <c:pt idx="0">
                  <c:v>5.1999999999999998E-2</c:v>
                </c:pt>
                <c:pt idx="1">
                  <c:v>3.4000000000000002E-2</c:v>
                </c:pt>
              </c:numCache>
            </c:numRef>
          </c:val>
          <c:extLst>
            <c:ext xmlns:c16="http://schemas.microsoft.com/office/drawing/2014/chart" uri="{C3380CC4-5D6E-409C-BE32-E72D297353CC}">
              <c16:uniqueId val="{00000002-C956-4366-BCCD-1F8B70F3438D}"/>
            </c:ext>
          </c:extLst>
        </c:ser>
        <c:ser>
          <c:idx val="3"/>
          <c:order val="3"/>
          <c:tx>
            <c:strRef>
              <c:f>Sheet1!$E$1</c:f>
              <c:strCache>
                <c:ptCount val="1"/>
                <c:pt idx="0">
                  <c:v>Other</c:v>
                </c:pt>
              </c:strCache>
            </c:strRef>
          </c:tx>
          <c:spPr>
            <a:solidFill>
              <a:schemeClr val="accent4"/>
            </a:solidFill>
            <a:ln>
              <a:noFill/>
            </a:ln>
            <a:effectLst/>
          </c:spPr>
          <c:invertIfNegative val="0"/>
          <c:cat>
            <c:strRef>
              <c:f>Sheet1!$A$2:$A$3</c:f>
              <c:strCache>
                <c:ptCount val="2"/>
                <c:pt idx="0">
                  <c:v>San Augustine County, Texas</c:v>
                </c:pt>
                <c:pt idx="1">
                  <c:v>All Communities</c:v>
                </c:pt>
              </c:strCache>
            </c:strRef>
          </c:cat>
          <c:val>
            <c:numRef>
              <c:f>Sheet1!$E$2:$E$3</c:f>
              <c:numCache>
                <c:formatCode>General</c:formatCode>
                <c:ptCount val="2"/>
                <c:pt idx="0">
                  <c:v>0.01</c:v>
                </c:pt>
                <c:pt idx="1">
                  <c:v>9.6000000000000002E-2</c:v>
                </c:pt>
              </c:numCache>
            </c:numRef>
          </c:val>
          <c:extLst>
            <c:ext xmlns:c16="http://schemas.microsoft.com/office/drawing/2014/chart" uri="{C3380CC4-5D6E-409C-BE32-E72D297353CC}">
              <c16:uniqueId val="{00000003-C956-4366-BCCD-1F8B70F3438D}"/>
            </c:ext>
          </c:extLst>
        </c:ser>
        <c:dLbls>
          <c:showLegendKey val="0"/>
          <c:showVal val="0"/>
          <c:showCatName val="0"/>
          <c:showSerName val="0"/>
          <c:showPercent val="0"/>
          <c:showBubbleSize val="0"/>
        </c:dLbls>
        <c:gapWidth val="75"/>
        <c:overlap val="100"/>
        <c:axId val="460407503"/>
        <c:axId val="460397519"/>
      </c:barChart>
      <c:catAx>
        <c:axId val="4604075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crossAx val="460397519"/>
        <c:crosses val="autoZero"/>
        <c:auto val="1"/>
        <c:lblAlgn val="ctr"/>
        <c:lblOffset val="100"/>
        <c:noMultiLvlLbl val="0"/>
      </c:catAx>
      <c:valAx>
        <c:axId val="46039751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rgbClr val="000000"/>
                </a:solidFill>
                <a:latin typeface="Axiforma Light" panose="00000400000000000000" pitchFamily="50" charset="0"/>
                <a:ea typeface="+mn-ea"/>
                <a:cs typeface="+mn-cs"/>
              </a:defRPr>
            </a:pPr>
            <a:endParaRPr lang="en-US"/>
          </a:p>
        </c:txPr>
        <c:crossAx val="460407503"/>
        <c:crosses val="autoZero"/>
        <c:crossBetween val="between"/>
        <c:majorUnit val="0.2"/>
      </c:valAx>
      <c:spPr>
        <a:noFill/>
        <a:ln>
          <a:noFill/>
        </a:ln>
        <a:effectLst/>
      </c:spPr>
    </c:plotArea>
    <c:legend>
      <c:legendPos val="b"/>
      <c:layout>
        <c:manualLayout>
          <c:xMode val="edge"/>
          <c:yMode val="edge"/>
          <c:x val="0"/>
          <c:y val="0.89012947268511811"/>
          <c:w val="0.99893456263163627"/>
          <c:h val="7.3832246727288289E-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Axiforma Light" panose="00000400000000000000" pitchFamily="50"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1-03-26T12:57:00.821" idx="2">
    <p:pos x="10" y="10"/>
    <p:text>I'd get rid of the background in the text.</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3-29T10:27:45.130" idx="10">
    <p:pos x="10" y="10"/>
    <p:text>Wes, I was going to talk about speed and if the internet is slow, people are less likely to adopt and use the services.   I believe this may be happening in SA County</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1-03-26T13:06:06.517" idx="7">
    <p:pos x="10" y="10"/>
    <p:text>Be sure to make note that the ALL COMMUNITIES section certianly reflects pre-COVID</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1-03-26T13:07:13.381" idx="8">
    <p:pos x="10" y="10"/>
    <p:text>Should try to carry some conversation about the fact that half say they dont need broadband.</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1-03-26T13:08:51.085" idx="9">
    <p:pos x="7240" y="1671"/>
    <p:text>The chart isn't displaying what Green means, we'll want to know that as its the largets category.</p:text>
    <p:extLst>
      <p:ext uri="{C676402C-5697-4E1C-873F-D02D1690AC5C}">
        <p15:threadingInfo xmlns:p15="http://schemas.microsoft.com/office/powerpoint/2012/main" timeZoneBias="300"/>
      </p:ext>
    </p:extLst>
  </p:cm>
  <p:cm authorId="1" dt="2021-03-29T09:51:49.241" idx="7">
    <p:pos x="7240" y="1767"/>
    <p:text>Wes,  The green icon will not transfer over.. I do not know why.. If you can make it great,   if not,  if you can tell me or just add the the green icon, that woulb be great.. Green equals  never.</p:text>
    <p:extLst>
      <p:ext uri="{C676402C-5697-4E1C-873F-D02D1690AC5C}">
        <p15:threadingInfo xmlns:p15="http://schemas.microsoft.com/office/powerpoint/2012/main" timeZoneBias="300">
          <p15:parentCm authorId="2" idx="9"/>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21-03-26T13:10:48.111" idx="10">
    <p:pos x="10" y="10"/>
    <p:text>I'm not certain why we'd include this slide, or something missing?</p:text>
    <p:extLst>
      <p:ext uri="{C676402C-5697-4E1C-873F-D02D1690AC5C}">
        <p15:threadingInfo xmlns:p15="http://schemas.microsoft.com/office/powerpoint/2012/main" timeZoneBias="300"/>
      </p:ext>
    </p:extLst>
  </p:cm>
  <p:cm authorId="1" dt="2021-03-29T09:13:50.986" idx="3">
    <p:pos x="10" y="106"/>
    <p:text>I included it to talk about cost and availability .  If a teacher needs his/her Masters and there is not a College extension in a small town, they would have to move . IF they have internet, they can continue to live and teach in a small town.</p:text>
    <p:extLst>
      <p:ext uri="{C676402C-5697-4E1C-873F-D02D1690AC5C}">
        <p15:threadingInfo xmlns:p15="http://schemas.microsoft.com/office/powerpoint/2012/main" timeZoneBias="300">
          <p15:parentCm authorId="2" idx="10"/>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1-03-29T10:29:52.990" idx="12">
    <p:pos x="10" y="10"/>
    <p:text>WIll fill out this page once in agreement to the recommendations</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530616-2E6D-4CFD-A12A-C8403897125F}" type="datetimeFigureOut">
              <a:rPr lang="en-US" smtClean="0"/>
              <a:t>6/14/2021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60985D-AE60-4F24-8724-58290F09796B}" type="slidenum">
              <a:rPr lang="en-US" smtClean="0"/>
              <a:t>‹#›</a:t>
            </a:fld>
            <a:endParaRPr lang="en-US"/>
          </a:p>
        </p:txBody>
      </p:sp>
    </p:spTree>
    <p:extLst>
      <p:ext uri="{BB962C8B-B14F-4D97-AF65-F5344CB8AC3E}">
        <p14:creationId xmlns:p14="http://schemas.microsoft.com/office/powerpoint/2010/main" val="3557629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1114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1559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8356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9335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6236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8096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1904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3975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6724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7154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9288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9462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9573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5267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793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0310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64542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20954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2213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2889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98079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9512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2807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63656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2943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01787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16048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1874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01621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947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2615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3289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98861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020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6582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4300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6214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5701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D3747-FEED-4FEB-B1CA-0E19586BC8AF}"/>
              </a:ext>
            </a:extLst>
          </p:cNvPr>
          <p:cNvSpPr>
            <a:spLocks noGrp="1"/>
          </p:cNvSpPr>
          <p:nvPr>
            <p:ph type="title"/>
          </p:nvPr>
        </p:nvSpPr>
        <p:spPr/>
        <p:txBody>
          <a:bodyPr/>
          <a:lstStyle>
            <a:lvl1pPr>
              <a:defRPr sz="240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A5E1BF7-EBAF-4C73-8DD9-68F604FC17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281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picture containing red&#10;&#10;Description automatically generated">
            <a:extLst>
              <a:ext uri="{FF2B5EF4-FFF2-40B4-BE49-F238E27FC236}">
                <a16:creationId xmlns:a16="http://schemas.microsoft.com/office/drawing/2014/main" id="{5400CFA5-51DC-4CF1-AB4D-D6F7F48241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25001"/>
          <a:stretch/>
        </p:blipFill>
        <p:spPr>
          <a:xfrm>
            <a:off x="0" y="0"/>
            <a:ext cx="12192000" cy="6858000"/>
          </a:xfrm>
          <a:prstGeom prst="rect">
            <a:avLst/>
          </a:prstGeom>
        </p:spPr>
      </p:pic>
      <p:sp>
        <p:nvSpPr>
          <p:cNvPr id="3" name="Text Placeholder 2"/>
          <p:cNvSpPr>
            <a:spLocks noGrp="1"/>
          </p:cNvSpPr>
          <p:nvPr>
            <p:ph type="body" sz="quarter" idx="10" hasCustomPrompt="1"/>
          </p:nvPr>
        </p:nvSpPr>
        <p:spPr>
          <a:xfrm>
            <a:off x="427568" y="228600"/>
            <a:ext cx="6278033" cy="4648200"/>
          </a:xfrm>
        </p:spPr>
        <p:txBody>
          <a:bodyPr/>
          <a:lstStyle>
            <a:lvl1pPr marL="0" indent="0">
              <a:lnSpc>
                <a:spcPct val="100000"/>
              </a:lnSpc>
              <a:buNone/>
              <a:defRPr sz="3833" b="1" spc="238">
                <a:solidFill>
                  <a:srgbClr val="FFFFFF"/>
                </a:solidFill>
                <a:latin typeface="Axiforma Book" panose="00000400000000000000" pitchFamily="50" charset="0"/>
                <a:cs typeface="Arial" panose="020B0604020202020204" pitchFamily="34" charset="0"/>
              </a:defRPr>
            </a:lvl1pPr>
          </a:lstStyle>
          <a:p>
            <a:pPr>
              <a:lnSpc>
                <a:spcPct val="90000"/>
              </a:lnSpc>
              <a:defRPr sz="3200" b="1" spc="200">
                <a:solidFill>
                  <a:srgbClr val="FFFFFF"/>
                </a:solidFill>
              </a:defRPr>
            </a:pPr>
            <a:r>
              <a:rPr lang="en-US" sz="3833" dirty="0"/>
              <a:t>Title</a:t>
            </a:r>
            <a:br>
              <a:rPr lang="en-US" sz="3833" dirty="0"/>
            </a:br>
            <a:r>
              <a:rPr lang="en-US" sz="3833" dirty="0"/>
              <a:t>Of PowerPoint</a:t>
            </a:r>
            <a:br>
              <a:rPr lang="en-US" sz="3833" dirty="0"/>
            </a:br>
            <a:r>
              <a:rPr lang="en-US" sz="3833" dirty="0"/>
              <a:t>Goes here, looks </a:t>
            </a:r>
            <a:br>
              <a:rPr lang="en-US" sz="3833" dirty="0"/>
            </a:br>
            <a:r>
              <a:rPr lang="en-US" sz="3833" dirty="0"/>
              <a:t>BEST IN ALL CAPS</a:t>
            </a:r>
          </a:p>
          <a:p>
            <a:pPr>
              <a:defRPr spc="150">
                <a:solidFill>
                  <a:srgbClr val="FFFFFF"/>
                </a:solidFill>
                <a:latin typeface="Axiforma Light Medium"/>
                <a:ea typeface="Axiforma Light Medium"/>
                <a:cs typeface="Axiforma Light Medium"/>
                <a:sym typeface="Axiforma Light Medium"/>
              </a:defRPr>
            </a:pPr>
            <a:endParaRPr kumimoji="0" lang="en-US" sz="1667" b="1" i="0" u="none" strike="noStrike" cap="none" spc="33" normalizeH="0" baseline="0" dirty="0">
              <a:ln>
                <a:noFill/>
              </a:ln>
              <a:solidFill>
                <a:schemeClr val="bg1"/>
              </a:solidFill>
              <a:effectLst/>
              <a:uFillTx/>
              <a:latin typeface="Axiforma Light"/>
              <a:ea typeface="Axiforma Light"/>
              <a:cs typeface="Axiforma Light"/>
              <a:sym typeface="Wingdings" panose="05000000000000000000" pitchFamily="2" charset="2"/>
            </a:endParaRPr>
          </a:p>
          <a:p>
            <a:pPr>
              <a:defRPr sz="1200" spc="24">
                <a:solidFill>
                  <a:srgbClr val="FFFFFF"/>
                </a:solidFill>
                <a:latin typeface="Axiforma Light Medium"/>
                <a:ea typeface="Axiforma Light Medium"/>
                <a:cs typeface="Axiforma Light Medium"/>
                <a:sym typeface="Axiforma Light Medium"/>
              </a:defRPr>
            </a:pPr>
            <a:endParaRPr kumimoji="0" lang="en-US" sz="1667" b="1" i="0" u="none" strike="noStrike" cap="none" spc="33" normalizeH="0" baseline="0" dirty="0">
              <a:ln>
                <a:noFill/>
              </a:ln>
              <a:solidFill>
                <a:schemeClr val="bg1"/>
              </a:solidFill>
              <a:effectLst/>
              <a:uFillTx/>
              <a:latin typeface="Axiforma Light"/>
              <a:ea typeface="Axiforma Light"/>
              <a:cs typeface="Axiforma Light"/>
              <a:sym typeface="Axiforma Light"/>
            </a:endParaRPr>
          </a:p>
        </p:txBody>
      </p:sp>
      <p:pic>
        <p:nvPicPr>
          <p:cNvPr id="6" name="Picture 5" descr="Text&#10;&#10;Description automatically generated with medium confidence">
            <a:extLst>
              <a:ext uri="{FF2B5EF4-FFF2-40B4-BE49-F238E27FC236}">
                <a16:creationId xmlns:a16="http://schemas.microsoft.com/office/drawing/2014/main" id="{CD3A449F-45BF-43C6-8BF2-B803D0A0F9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6000" y="6016625"/>
            <a:ext cx="2222500" cy="777875"/>
          </a:xfrm>
          <a:prstGeom prst="rect">
            <a:avLst/>
          </a:prstGeom>
        </p:spPr>
      </p:pic>
    </p:spTree>
    <p:extLst>
      <p:ext uri="{BB962C8B-B14F-4D97-AF65-F5344CB8AC3E}">
        <p14:creationId xmlns:p14="http://schemas.microsoft.com/office/powerpoint/2010/main" val="251631347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descr="A picture containing text, person&#10;&#10;Description automatically generated">
            <a:extLst>
              <a:ext uri="{FF2B5EF4-FFF2-40B4-BE49-F238E27FC236}">
                <a16:creationId xmlns:a16="http://schemas.microsoft.com/office/drawing/2014/main" id="{B501A63F-8242-4DF0-8B4B-42C1E93D90F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695"/>
          <a:stretch/>
        </p:blipFill>
        <p:spPr>
          <a:xfrm>
            <a:off x="0" y="0"/>
            <a:ext cx="12192000" cy="6858000"/>
          </a:xfrm>
          <a:prstGeom prst="rect">
            <a:avLst/>
          </a:prstGeom>
        </p:spPr>
      </p:pic>
      <p:sp>
        <p:nvSpPr>
          <p:cNvPr id="3" name="Text Placeholder 2"/>
          <p:cNvSpPr>
            <a:spLocks noGrp="1"/>
          </p:cNvSpPr>
          <p:nvPr>
            <p:ph type="body" sz="quarter" idx="10" hasCustomPrompt="1"/>
          </p:nvPr>
        </p:nvSpPr>
        <p:spPr>
          <a:xfrm>
            <a:off x="427568" y="228600"/>
            <a:ext cx="6278033" cy="4648200"/>
          </a:xfrm>
        </p:spPr>
        <p:txBody>
          <a:bodyPr/>
          <a:lstStyle>
            <a:lvl1pPr marL="0" indent="0">
              <a:lnSpc>
                <a:spcPct val="100000"/>
              </a:lnSpc>
              <a:buNone/>
              <a:defRPr sz="3833" b="1" spc="238">
                <a:solidFill>
                  <a:srgbClr val="FFFFFF"/>
                </a:solidFill>
                <a:latin typeface="Axiforma Light" panose="00000400000000000000" pitchFamily="50" charset="0"/>
                <a:cs typeface="Arial" panose="020B0604020202020204" pitchFamily="34" charset="0"/>
              </a:defRPr>
            </a:lvl1pPr>
          </a:lstStyle>
          <a:p>
            <a:pPr>
              <a:lnSpc>
                <a:spcPct val="90000"/>
              </a:lnSpc>
              <a:defRPr sz="3200" b="1" spc="200">
                <a:solidFill>
                  <a:srgbClr val="FFFFFF"/>
                </a:solidFill>
              </a:defRPr>
            </a:pPr>
            <a:r>
              <a:rPr lang="en-US" sz="3833" dirty="0"/>
              <a:t>Title</a:t>
            </a:r>
            <a:br>
              <a:rPr lang="en-US" sz="3833" dirty="0"/>
            </a:br>
            <a:r>
              <a:rPr lang="en-US" sz="3833" dirty="0"/>
              <a:t>Of PowerPoint</a:t>
            </a:r>
            <a:br>
              <a:rPr lang="en-US" sz="3833" dirty="0"/>
            </a:br>
            <a:r>
              <a:rPr lang="en-US" sz="3833" dirty="0"/>
              <a:t>Goes here, looks </a:t>
            </a:r>
            <a:br>
              <a:rPr lang="en-US" sz="3833" dirty="0"/>
            </a:br>
            <a:r>
              <a:rPr lang="en-US" sz="3833" dirty="0"/>
              <a:t>BEST IN ALL CAPS</a:t>
            </a:r>
          </a:p>
          <a:p>
            <a:pPr>
              <a:defRPr spc="150">
                <a:solidFill>
                  <a:srgbClr val="FFFFFF"/>
                </a:solidFill>
                <a:latin typeface="Axiforma Light"/>
                <a:ea typeface="Axiforma Light"/>
                <a:cs typeface="Axiforma Light"/>
                <a:sym typeface="Axiforma Light"/>
              </a:defRPr>
            </a:pPr>
            <a:endParaRPr kumimoji="0" lang="en-US" sz="1667" b="1" i="0" u="none" strike="noStrike" cap="none" spc="33" normalizeH="0" baseline="0" dirty="0">
              <a:ln>
                <a:noFill/>
              </a:ln>
              <a:solidFill>
                <a:schemeClr val="bg1"/>
              </a:solidFill>
              <a:effectLst/>
              <a:uFillTx/>
              <a:latin typeface="Axiforma Light"/>
              <a:ea typeface="Axiforma Light"/>
              <a:cs typeface="Axiforma Light"/>
              <a:sym typeface="Wingdings" panose="05000000000000000000" pitchFamily="2" charset="2"/>
            </a:endParaRPr>
          </a:p>
          <a:p>
            <a:pPr>
              <a:defRPr sz="1200" spc="24">
                <a:solidFill>
                  <a:srgbClr val="FFFFFF"/>
                </a:solidFill>
                <a:latin typeface="Axiforma Light"/>
                <a:ea typeface="Axiforma Light"/>
                <a:cs typeface="Axiforma Light"/>
                <a:sym typeface="Axiforma Light Medium"/>
              </a:defRPr>
            </a:pPr>
            <a:endParaRPr kumimoji="0" lang="en-US" sz="1667" b="1" i="0" u="none" strike="noStrike" cap="none" spc="33" normalizeH="0" baseline="0" dirty="0">
              <a:ln>
                <a:noFill/>
              </a:ln>
              <a:solidFill>
                <a:schemeClr val="bg1"/>
              </a:solidFill>
              <a:effectLst/>
              <a:uFillTx/>
              <a:latin typeface="Axiforma Light"/>
              <a:ea typeface="Axiforma Light"/>
              <a:cs typeface="Axiforma Light"/>
              <a:sym typeface="Axiforma Light"/>
            </a:endParaRPr>
          </a:p>
        </p:txBody>
      </p:sp>
      <p:pic>
        <p:nvPicPr>
          <p:cNvPr id="6" name="Picture 5" descr="Text&#10;&#10;Description automatically generated with medium confidence">
            <a:extLst>
              <a:ext uri="{FF2B5EF4-FFF2-40B4-BE49-F238E27FC236}">
                <a16:creationId xmlns:a16="http://schemas.microsoft.com/office/drawing/2014/main" id="{3B7BC8F1-E84E-4DC0-88BC-CFE0CDB4F3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6000" y="6016625"/>
            <a:ext cx="2222500" cy="777875"/>
          </a:xfrm>
          <a:prstGeom prst="rect">
            <a:avLst/>
          </a:prstGeom>
        </p:spPr>
      </p:pic>
    </p:spTree>
    <p:extLst>
      <p:ext uri="{BB962C8B-B14F-4D97-AF65-F5344CB8AC3E}">
        <p14:creationId xmlns:p14="http://schemas.microsoft.com/office/powerpoint/2010/main" val="388463703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KG+Blank Slide">
    <p:spTree>
      <p:nvGrpSpPr>
        <p:cNvPr id="1" name=""/>
        <p:cNvGrpSpPr/>
        <p:nvPr/>
      </p:nvGrpSpPr>
      <p:grpSpPr>
        <a:xfrm>
          <a:off x="0" y="0"/>
          <a:ext cx="0" cy="0"/>
          <a:chOff x="0" y="0"/>
          <a:chExt cx="0" cy="0"/>
        </a:xfrm>
      </p:grpSpPr>
      <p:grpSp>
        <p:nvGrpSpPr>
          <p:cNvPr id="4" name="Group 21"/>
          <p:cNvGrpSpPr/>
          <p:nvPr userDrawn="1"/>
        </p:nvGrpSpPr>
        <p:grpSpPr>
          <a:xfrm>
            <a:off x="-3" y="0"/>
            <a:ext cx="12194791" cy="1323193"/>
            <a:chOff x="2687" y="0"/>
            <a:chExt cx="9146091" cy="1323193"/>
          </a:xfrm>
        </p:grpSpPr>
        <p:sp>
          <p:nvSpPr>
            <p:cNvPr id="5" name="Rectangle 3"/>
            <p:cNvSpPr/>
            <p:nvPr/>
          </p:nvSpPr>
          <p:spPr>
            <a:xfrm>
              <a:off x="2687" y="1"/>
              <a:ext cx="5029202" cy="13231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780" y="21600"/>
                  </a:lnTo>
                  <a:lnTo>
                    <a:pt x="0" y="21600"/>
                  </a:lnTo>
                  <a:lnTo>
                    <a:pt x="0" y="0"/>
                  </a:lnTo>
                  <a:close/>
                </a:path>
              </a:pathLst>
            </a:custGeom>
            <a:solidFill>
              <a:srgbClr val="AC101C"/>
            </a:solidFill>
            <a:ln w="12700" cap="flat">
              <a:noFill/>
              <a:miter lim="400000"/>
            </a:ln>
            <a:effectLst/>
          </p:spPr>
          <p:txBody>
            <a:bodyPr wrap="square" lIns="45719" tIns="45719" rIns="45719" bIns="45719" numCol="1" anchor="ctr">
              <a:noAutofit/>
            </a:bodyPr>
            <a:lstStyle/>
            <a:p>
              <a:pPr algn="ctr">
                <a:lnSpc>
                  <a:spcPct val="100000"/>
                </a:lnSpc>
                <a:defRPr sz="1800" spc="0">
                  <a:solidFill>
                    <a:srgbClr val="FFFFFF"/>
                  </a:solidFill>
                  <a:latin typeface="+mn-lt"/>
                  <a:ea typeface="+mn-ea"/>
                  <a:cs typeface="+mn-cs"/>
                  <a:sym typeface="Calibri"/>
                </a:defRPr>
              </a:pPr>
              <a:endParaRPr sz="1500">
                <a:latin typeface="Arial" panose="020B0604020202020204" pitchFamily="34" charset="0"/>
                <a:cs typeface="Arial" panose="020B0604020202020204" pitchFamily="34" charset="0"/>
              </a:endParaRPr>
            </a:p>
          </p:txBody>
        </p:sp>
        <p:sp>
          <p:nvSpPr>
            <p:cNvPr id="6" name="Rectangle 5"/>
            <p:cNvSpPr/>
            <p:nvPr/>
          </p:nvSpPr>
          <p:spPr>
            <a:xfrm>
              <a:off x="4372382" y="0"/>
              <a:ext cx="4776396" cy="1323192"/>
            </a:xfrm>
            <a:custGeom>
              <a:avLst/>
              <a:gdLst/>
              <a:ahLst/>
              <a:cxnLst>
                <a:cxn ang="0">
                  <a:pos x="wd2" y="hd2"/>
                </a:cxn>
                <a:cxn ang="5400000">
                  <a:pos x="wd2" y="hd2"/>
                </a:cxn>
                <a:cxn ang="10800000">
                  <a:pos x="wd2" y="hd2"/>
                </a:cxn>
                <a:cxn ang="16200000">
                  <a:pos x="wd2" y="hd2"/>
                </a:cxn>
              </a:cxnLst>
              <a:rect l="0" t="0" r="r" b="b"/>
              <a:pathLst>
                <a:path w="21600" h="21600" extrusionOk="0">
                  <a:moveTo>
                    <a:pt x="2870" y="0"/>
                  </a:moveTo>
                  <a:lnTo>
                    <a:pt x="21600" y="0"/>
                  </a:lnTo>
                  <a:lnTo>
                    <a:pt x="21600" y="21600"/>
                  </a:lnTo>
                  <a:lnTo>
                    <a:pt x="0" y="21600"/>
                  </a:lnTo>
                  <a:lnTo>
                    <a:pt x="2870" y="0"/>
                  </a:lnTo>
                  <a:close/>
                </a:path>
              </a:pathLst>
            </a:custGeom>
            <a:solidFill>
              <a:srgbClr val="ED1C2C"/>
            </a:solidFill>
            <a:ln w="12700" cap="flat">
              <a:noFill/>
              <a:miter lim="400000"/>
            </a:ln>
            <a:effectLst/>
          </p:spPr>
          <p:txBody>
            <a:bodyPr wrap="square" lIns="45719" tIns="45719" rIns="45719" bIns="45719" numCol="1" anchor="ctr">
              <a:noAutofit/>
            </a:bodyPr>
            <a:lstStyle/>
            <a:p>
              <a:pPr algn="ctr">
                <a:lnSpc>
                  <a:spcPct val="100000"/>
                </a:lnSpc>
                <a:defRPr sz="1800" spc="0">
                  <a:solidFill>
                    <a:srgbClr val="FFFFFF"/>
                  </a:solidFill>
                  <a:latin typeface="+mn-lt"/>
                  <a:ea typeface="+mn-ea"/>
                  <a:cs typeface="+mn-cs"/>
                  <a:sym typeface="Calibri"/>
                </a:defRPr>
              </a:pPr>
              <a:endParaRPr sz="1500">
                <a:latin typeface="Arial" panose="020B0604020202020204" pitchFamily="34" charset="0"/>
                <a:cs typeface="Arial" panose="020B0604020202020204" pitchFamily="34" charset="0"/>
              </a:endParaRPr>
            </a:p>
          </p:txBody>
        </p:sp>
      </p:grpSp>
      <p:sp>
        <p:nvSpPr>
          <p:cNvPr id="29" name="Text Placeholder 12"/>
          <p:cNvSpPr>
            <a:spLocks noGrp="1"/>
          </p:cNvSpPr>
          <p:nvPr>
            <p:ph type="body" sz="quarter" idx="11"/>
          </p:nvPr>
        </p:nvSpPr>
        <p:spPr>
          <a:xfrm>
            <a:off x="424493" y="387356"/>
            <a:ext cx="5689600" cy="548483"/>
          </a:xfrm>
        </p:spPr>
        <p:txBody>
          <a:bodyPr/>
          <a:lstStyle>
            <a:lvl1pPr marL="0" marR="0" indent="0" algn="l" defTabSz="1088473" rtl="0" fontAlgn="auto" latinLnBrk="0" hangingPunct="0">
              <a:lnSpc>
                <a:spcPct val="110000"/>
              </a:lnSpc>
              <a:spcBef>
                <a:spcPts val="0"/>
              </a:spcBef>
              <a:spcAft>
                <a:spcPts val="0"/>
              </a:spcAft>
              <a:buClrTx/>
              <a:buSzTx/>
              <a:buFontTx/>
              <a:buNone/>
              <a:tabLst/>
              <a:defRPr sz="2833" b="1" i="0" u="none">
                <a:solidFill>
                  <a:schemeClr val="bg1"/>
                </a:solidFill>
                <a:effectLst/>
                <a:latin typeface="Axiforma Book" panose="00000400000000000000" pitchFamily="50" charset="0"/>
                <a:cs typeface="Arial" panose="020B0604020202020204" pitchFamily="34" charset="0"/>
              </a:defRPr>
            </a:lvl1pPr>
          </a:lstStyle>
          <a:p>
            <a:endParaRPr lang="en-US" dirty="0"/>
          </a:p>
        </p:txBody>
      </p:sp>
      <p:sp>
        <p:nvSpPr>
          <p:cNvPr id="30" name="Slide Number Placeholder 29"/>
          <p:cNvSpPr>
            <a:spLocks noGrp="1"/>
          </p:cNvSpPr>
          <p:nvPr>
            <p:ph type="sldNum" sz="quarter" idx="12"/>
          </p:nvPr>
        </p:nvSpPr>
        <p:spPr>
          <a:xfrm>
            <a:off x="8784772" y="6356351"/>
            <a:ext cx="2844800" cy="365125"/>
          </a:xfrm>
        </p:spPr>
        <p:txBody>
          <a:bodyPr/>
          <a:lstStyle>
            <a:lvl1pPr>
              <a:defRPr>
                <a:latin typeface="Axiforma Light" panose="00000400000000000000" pitchFamily="50" charset="0"/>
              </a:defRPr>
            </a:lvl1pPr>
          </a:lstStyle>
          <a:p>
            <a:fld id="{E66B15C1-0E7C-4DD5-89EA-C33997CBF17B}" type="slidenum">
              <a:rPr lang="en-US" smtClean="0"/>
              <a:pPr/>
              <a:t>‹#›</a:t>
            </a:fld>
            <a:endParaRPr lang="en-US" dirty="0"/>
          </a:p>
        </p:txBody>
      </p:sp>
      <p:pic>
        <p:nvPicPr>
          <p:cNvPr id="8" name="Picture 4">
            <a:extLst>
              <a:ext uri="{FF2B5EF4-FFF2-40B4-BE49-F238E27FC236}">
                <a16:creationId xmlns:a16="http://schemas.microsoft.com/office/drawing/2014/main" id="{A315800C-4942-42C1-AB69-EEE9FA9F85E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4834"/>
          <a:stretch/>
        </p:blipFill>
        <p:spPr bwMode="auto">
          <a:xfrm>
            <a:off x="10071467" y="63500"/>
            <a:ext cx="1558105" cy="120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98832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descr="A picture containing wearing&#10;&#10;Description automatically generated">
            <a:extLst>
              <a:ext uri="{FF2B5EF4-FFF2-40B4-BE49-F238E27FC236}">
                <a16:creationId xmlns:a16="http://schemas.microsoft.com/office/drawing/2014/main" id="{C60D2877-29A6-4D46-815B-0E6D2B9F7BC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3514" b="13513"/>
          <a:stretch/>
        </p:blipFill>
        <p:spPr>
          <a:xfrm>
            <a:off x="0" y="-1"/>
            <a:ext cx="12192000" cy="6858001"/>
          </a:xfrm>
          <a:prstGeom prst="rect">
            <a:avLst/>
          </a:prstGeom>
        </p:spPr>
      </p:pic>
      <p:sp>
        <p:nvSpPr>
          <p:cNvPr id="3" name="Text Placeholder 2"/>
          <p:cNvSpPr>
            <a:spLocks noGrp="1"/>
          </p:cNvSpPr>
          <p:nvPr>
            <p:ph type="body" sz="quarter" idx="10" hasCustomPrompt="1"/>
          </p:nvPr>
        </p:nvSpPr>
        <p:spPr>
          <a:xfrm>
            <a:off x="427568" y="228600"/>
            <a:ext cx="6278033" cy="4648200"/>
          </a:xfrm>
        </p:spPr>
        <p:txBody>
          <a:bodyPr/>
          <a:lstStyle>
            <a:lvl1pPr marL="0" indent="0">
              <a:lnSpc>
                <a:spcPct val="100000"/>
              </a:lnSpc>
              <a:buNone/>
              <a:defRPr sz="3833" b="1" spc="238">
                <a:solidFill>
                  <a:srgbClr val="FFFFFF"/>
                </a:solidFill>
                <a:latin typeface="Axiforma Light" panose="00000400000000000000" pitchFamily="50" charset="0"/>
                <a:cs typeface="Arial" panose="020B0604020202020204" pitchFamily="34" charset="0"/>
              </a:defRPr>
            </a:lvl1pPr>
          </a:lstStyle>
          <a:p>
            <a:pPr>
              <a:lnSpc>
                <a:spcPct val="90000"/>
              </a:lnSpc>
              <a:defRPr sz="3200" b="1" spc="200">
                <a:solidFill>
                  <a:srgbClr val="FFFFFF"/>
                </a:solidFill>
              </a:defRPr>
            </a:pPr>
            <a:r>
              <a:rPr lang="en-US" sz="3833" dirty="0"/>
              <a:t>Title</a:t>
            </a:r>
            <a:br>
              <a:rPr lang="en-US" sz="3833" dirty="0"/>
            </a:br>
            <a:r>
              <a:rPr lang="en-US" sz="3833" dirty="0"/>
              <a:t>Of PowerPoint</a:t>
            </a:r>
            <a:br>
              <a:rPr lang="en-US" sz="3833" dirty="0"/>
            </a:br>
            <a:r>
              <a:rPr lang="en-US" sz="3833" dirty="0"/>
              <a:t>Goes here, looks </a:t>
            </a:r>
            <a:br>
              <a:rPr lang="en-US" sz="3833" dirty="0"/>
            </a:br>
            <a:r>
              <a:rPr lang="en-US" sz="3833" dirty="0"/>
              <a:t>BEST IN ALL CAPS</a:t>
            </a:r>
          </a:p>
          <a:p>
            <a:pPr>
              <a:defRPr spc="150">
                <a:solidFill>
                  <a:srgbClr val="FFFFFF"/>
                </a:solidFill>
                <a:latin typeface="Axiforma Light"/>
                <a:ea typeface="Axiforma Light"/>
                <a:cs typeface="Axiforma Light"/>
                <a:sym typeface="Axiforma Light"/>
              </a:defRPr>
            </a:pPr>
            <a:endParaRPr kumimoji="0" lang="en-US" sz="1667" b="1" i="0" u="none" strike="noStrike" cap="none" spc="33" normalizeH="0" baseline="0" dirty="0">
              <a:ln>
                <a:noFill/>
              </a:ln>
              <a:solidFill>
                <a:schemeClr val="bg1"/>
              </a:solidFill>
              <a:effectLst/>
              <a:uFillTx/>
              <a:latin typeface="Axiforma Light"/>
              <a:ea typeface="Axiforma Light"/>
              <a:cs typeface="Axiforma Light"/>
              <a:sym typeface="Wingdings" panose="05000000000000000000" pitchFamily="2" charset="2"/>
            </a:endParaRPr>
          </a:p>
          <a:p>
            <a:pPr>
              <a:defRPr sz="1200" spc="24">
                <a:solidFill>
                  <a:srgbClr val="FFFFFF"/>
                </a:solidFill>
                <a:latin typeface="Axiforma Light"/>
                <a:ea typeface="Axiforma Light"/>
                <a:cs typeface="Axiforma Light"/>
                <a:sym typeface="Axiforma Light Medium"/>
              </a:defRPr>
            </a:pPr>
            <a:endParaRPr kumimoji="0" lang="en-US" sz="1667" b="1" i="0" u="none" strike="noStrike" cap="none" spc="33" normalizeH="0" baseline="0" dirty="0">
              <a:ln>
                <a:noFill/>
              </a:ln>
              <a:solidFill>
                <a:schemeClr val="bg1"/>
              </a:solidFill>
              <a:effectLst/>
              <a:uFillTx/>
              <a:latin typeface="Axiforma Light"/>
              <a:ea typeface="Axiforma Light"/>
              <a:cs typeface="Axiforma Light"/>
              <a:sym typeface="Axiforma Light"/>
            </a:endParaRPr>
          </a:p>
        </p:txBody>
      </p:sp>
      <p:pic>
        <p:nvPicPr>
          <p:cNvPr id="6" name="Picture 5" descr="Text&#10;&#10;Description automatically generated with medium confidence">
            <a:extLst>
              <a:ext uri="{FF2B5EF4-FFF2-40B4-BE49-F238E27FC236}">
                <a16:creationId xmlns:a16="http://schemas.microsoft.com/office/drawing/2014/main" id="{9EEA3FE4-59AE-473D-B7A8-F121A06854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6000" y="6016625"/>
            <a:ext cx="2222500" cy="777875"/>
          </a:xfrm>
          <a:prstGeom prst="rect">
            <a:avLst/>
          </a:prstGeom>
        </p:spPr>
      </p:pic>
    </p:spTree>
    <p:extLst>
      <p:ext uri="{BB962C8B-B14F-4D97-AF65-F5344CB8AC3E}">
        <p14:creationId xmlns:p14="http://schemas.microsoft.com/office/powerpoint/2010/main" val="146324425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KG+Blank Slide">
    <p:spTree>
      <p:nvGrpSpPr>
        <p:cNvPr id="1" name=""/>
        <p:cNvGrpSpPr/>
        <p:nvPr/>
      </p:nvGrpSpPr>
      <p:grpSpPr>
        <a:xfrm>
          <a:off x="0" y="0"/>
          <a:ext cx="0" cy="0"/>
          <a:chOff x="0" y="0"/>
          <a:chExt cx="0" cy="0"/>
        </a:xfrm>
      </p:grpSpPr>
      <p:grpSp>
        <p:nvGrpSpPr>
          <p:cNvPr id="4" name="Group 21"/>
          <p:cNvGrpSpPr/>
          <p:nvPr userDrawn="1"/>
        </p:nvGrpSpPr>
        <p:grpSpPr>
          <a:xfrm>
            <a:off x="-3" y="0"/>
            <a:ext cx="12194791" cy="1323193"/>
            <a:chOff x="2687" y="0"/>
            <a:chExt cx="9146091" cy="1323193"/>
          </a:xfrm>
        </p:grpSpPr>
        <p:sp>
          <p:nvSpPr>
            <p:cNvPr id="5" name="Rectangle 3"/>
            <p:cNvSpPr/>
            <p:nvPr/>
          </p:nvSpPr>
          <p:spPr>
            <a:xfrm>
              <a:off x="2687" y="1"/>
              <a:ext cx="5029202" cy="13231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780" y="21600"/>
                  </a:lnTo>
                  <a:lnTo>
                    <a:pt x="0" y="21600"/>
                  </a:lnTo>
                  <a:lnTo>
                    <a:pt x="0" y="0"/>
                  </a:lnTo>
                  <a:close/>
                </a:path>
              </a:pathLst>
            </a:custGeom>
            <a:solidFill>
              <a:srgbClr val="AC101C"/>
            </a:solidFill>
            <a:ln w="12700" cap="flat">
              <a:noFill/>
              <a:miter lim="400000"/>
            </a:ln>
            <a:effectLst/>
          </p:spPr>
          <p:txBody>
            <a:bodyPr wrap="square" lIns="45719" tIns="45719" rIns="45719" bIns="45719" numCol="1" anchor="ctr">
              <a:noAutofit/>
            </a:bodyPr>
            <a:lstStyle/>
            <a:p>
              <a:pPr algn="ctr">
                <a:lnSpc>
                  <a:spcPct val="100000"/>
                </a:lnSpc>
                <a:defRPr sz="1800" spc="0">
                  <a:solidFill>
                    <a:srgbClr val="FFFFFF"/>
                  </a:solidFill>
                  <a:latin typeface="+mn-lt"/>
                  <a:ea typeface="+mn-ea"/>
                  <a:cs typeface="+mn-cs"/>
                  <a:sym typeface="Calibri"/>
                </a:defRPr>
              </a:pPr>
              <a:endParaRPr sz="1500">
                <a:latin typeface="Arial" panose="020B0604020202020204" pitchFamily="34" charset="0"/>
                <a:cs typeface="Arial" panose="020B0604020202020204" pitchFamily="34" charset="0"/>
              </a:endParaRPr>
            </a:p>
          </p:txBody>
        </p:sp>
        <p:sp>
          <p:nvSpPr>
            <p:cNvPr id="6" name="Rectangle 5"/>
            <p:cNvSpPr/>
            <p:nvPr/>
          </p:nvSpPr>
          <p:spPr>
            <a:xfrm>
              <a:off x="4372382" y="0"/>
              <a:ext cx="4776396" cy="1323192"/>
            </a:xfrm>
            <a:custGeom>
              <a:avLst/>
              <a:gdLst/>
              <a:ahLst/>
              <a:cxnLst>
                <a:cxn ang="0">
                  <a:pos x="wd2" y="hd2"/>
                </a:cxn>
                <a:cxn ang="5400000">
                  <a:pos x="wd2" y="hd2"/>
                </a:cxn>
                <a:cxn ang="10800000">
                  <a:pos x="wd2" y="hd2"/>
                </a:cxn>
                <a:cxn ang="16200000">
                  <a:pos x="wd2" y="hd2"/>
                </a:cxn>
              </a:cxnLst>
              <a:rect l="0" t="0" r="r" b="b"/>
              <a:pathLst>
                <a:path w="21600" h="21600" extrusionOk="0">
                  <a:moveTo>
                    <a:pt x="2870" y="0"/>
                  </a:moveTo>
                  <a:lnTo>
                    <a:pt x="21600" y="0"/>
                  </a:lnTo>
                  <a:lnTo>
                    <a:pt x="21600" y="21600"/>
                  </a:lnTo>
                  <a:lnTo>
                    <a:pt x="0" y="21600"/>
                  </a:lnTo>
                  <a:lnTo>
                    <a:pt x="2870" y="0"/>
                  </a:lnTo>
                  <a:close/>
                </a:path>
              </a:pathLst>
            </a:custGeom>
            <a:solidFill>
              <a:srgbClr val="ED1C2C"/>
            </a:solidFill>
            <a:ln w="12700" cap="flat">
              <a:noFill/>
              <a:miter lim="400000"/>
            </a:ln>
            <a:effectLst/>
          </p:spPr>
          <p:txBody>
            <a:bodyPr wrap="square" lIns="45719" tIns="45719" rIns="45719" bIns="45719" numCol="1" anchor="ctr">
              <a:noAutofit/>
            </a:bodyPr>
            <a:lstStyle/>
            <a:p>
              <a:pPr algn="ctr">
                <a:lnSpc>
                  <a:spcPct val="100000"/>
                </a:lnSpc>
                <a:defRPr sz="1800" spc="0">
                  <a:solidFill>
                    <a:srgbClr val="FFFFFF"/>
                  </a:solidFill>
                  <a:latin typeface="+mn-lt"/>
                  <a:ea typeface="+mn-ea"/>
                  <a:cs typeface="+mn-cs"/>
                  <a:sym typeface="Calibri"/>
                </a:defRPr>
              </a:pPr>
              <a:endParaRPr sz="1500">
                <a:latin typeface="Arial" panose="020B0604020202020204" pitchFamily="34" charset="0"/>
                <a:cs typeface="Arial" panose="020B0604020202020204" pitchFamily="34" charset="0"/>
              </a:endParaRPr>
            </a:p>
          </p:txBody>
        </p:sp>
      </p:grpSp>
      <p:sp>
        <p:nvSpPr>
          <p:cNvPr id="29" name="Text Placeholder 12"/>
          <p:cNvSpPr>
            <a:spLocks noGrp="1"/>
          </p:cNvSpPr>
          <p:nvPr>
            <p:ph type="body" sz="quarter" idx="11"/>
          </p:nvPr>
        </p:nvSpPr>
        <p:spPr>
          <a:xfrm>
            <a:off x="424493" y="387356"/>
            <a:ext cx="5689600" cy="548483"/>
          </a:xfrm>
        </p:spPr>
        <p:txBody>
          <a:bodyPr/>
          <a:lstStyle>
            <a:lvl1pPr marL="0" marR="0" indent="0" algn="l" defTabSz="1088473" rtl="0" fontAlgn="auto" latinLnBrk="0" hangingPunct="0">
              <a:lnSpc>
                <a:spcPct val="110000"/>
              </a:lnSpc>
              <a:spcBef>
                <a:spcPts val="0"/>
              </a:spcBef>
              <a:spcAft>
                <a:spcPts val="0"/>
              </a:spcAft>
              <a:buClrTx/>
              <a:buSzTx/>
              <a:buFontTx/>
              <a:buNone/>
              <a:tabLst/>
              <a:defRPr sz="2833" b="1" i="0" u="none">
                <a:solidFill>
                  <a:schemeClr val="bg1"/>
                </a:solidFill>
                <a:effectLst/>
                <a:latin typeface="Axiforma Book" panose="00000400000000000000" pitchFamily="50" charset="0"/>
                <a:cs typeface="Arial" panose="020B0604020202020204" pitchFamily="34" charset="0"/>
              </a:defRPr>
            </a:lvl1pPr>
          </a:lstStyle>
          <a:p>
            <a:endParaRPr lang="en-US" dirty="0"/>
          </a:p>
        </p:txBody>
      </p:sp>
      <p:sp>
        <p:nvSpPr>
          <p:cNvPr id="30" name="Slide Number Placeholder 29"/>
          <p:cNvSpPr>
            <a:spLocks noGrp="1"/>
          </p:cNvSpPr>
          <p:nvPr>
            <p:ph type="sldNum" sz="quarter" idx="12"/>
          </p:nvPr>
        </p:nvSpPr>
        <p:spPr>
          <a:xfrm>
            <a:off x="8784772" y="6356351"/>
            <a:ext cx="2844800" cy="365125"/>
          </a:xfrm>
        </p:spPr>
        <p:txBody>
          <a:bodyPr/>
          <a:lstStyle>
            <a:lvl1pPr>
              <a:defRPr>
                <a:latin typeface="Axiforma Light" panose="00000400000000000000" pitchFamily="50" charset="0"/>
              </a:defRPr>
            </a:lvl1pPr>
          </a:lstStyle>
          <a:p>
            <a:fld id="{E66B15C1-0E7C-4DD5-89EA-C33997CBF17B}" type="slidenum">
              <a:rPr lang="en-US" smtClean="0"/>
              <a:pPr/>
              <a:t>‹#›</a:t>
            </a:fld>
            <a:endParaRPr lang="en-US" dirty="0"/>
          </a:p>
        </p:txBody>
      </p:sp>
      <p:pic>
        <p:nvPicPr>
          <p:cNvPr id="8" name="Picture 4">
            <a:extLst>
              <a:ext uri="{FF2B5EF4-FFF2-40B4-BE49-F238E27FC236}">
                <a16:creationId xmlns:a16="http://schemas.microsoft.com/office/drawing/2014/main" id="{D8FDA715-D05A-4AF9-A02E-DC6A4728B54F}"/>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4834"/>
          <a:stretch/>
        </p:blipFill>
        <p:spPr bwMode="auto">
          <a:xfrm>
            <a:off x="10071467" y="63500"/>
            <a:ext cx="1558105" cy="120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06834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D965B3-E7A2-4B0E-B2DB-37EEA9F4754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3122" b="13122"/>
          <a:stretch/>
        </p:blipFill>
        <p:spPr>
          <a:xfrm>
            <a:off x="0" y="-1"/>
            <a:ext cx="12192000" cy="6858001"/>
          </a:xfrm>
          <a:prstGeom prst="rect">
            <a:avLst/>
          </a:prstGeom>
        </p:spPr>
      </p:pic>
      <p:sp>
        <p:nvSpPr>
          <p:cNvPr id="3" name="Text Placeholder 2"/>
          <p:cNvSpPr>
            <a:spLocks noGrp="1"/>
          </p:cNvSpPr>
          <p:nvPr>
            <p:ph type="body" sz="quarter" idx="10" hasCustomPrompt="1"/>
          </p:nvPr>
        </p:nvSpPr>
        <p:spPr>
          <a:xfrm>
            <a:off x="427568" y="228600"/>
            <a:ext cx="6278033" cy="4648200"/>
          </a:xfrm>
        </p:spPr>
        <p:txBody>
          <a:bodyPr/>
          <a:lstStyle>
            <a:lvl1pPr marL="0" indent="0">
              <a:lnSpc>
                <a:spcPct val="100000"/>
              </a:lnSpc>
              <a:buNone/>
              <a:defRPr sz="3833" b="1" spc="238">
                <a:solidFill>
                  <a:srgbClr val="FFFFFF"/>
                </a:solidFill>
                <a:latin typeface="Axiforma Light" panose="00000400000000000000" pitchFamily="50" charset="0"/>
                <a:cs typeface="Arial" panose="020B0604020202020204" pitchFamily="34" charset="0"/>
              </a:defRPr>
            </a:lvl1pPr>
          </a:lstStyle>
          <a:p>
            <a:pPr>
              <a:lnSpc>
                <a:spcPct val="90000"/>
              </a:lnSpc>
              <a:defRPr sz="3200" b="1" spc="200">
                <a:solidFill>
                  <a:srgbClr val="FFFFFF"/>
                </a:solidFill>
              </a:defRPr>
            </a:pPr>
            <a:r>
              <a:rPr lang="en-US" sz="3833" dirty="0"/>
              <a:t>Title</a:t>
            </a:r>
            <a:br>
              <a:rPr lang="en-US" sz="3833" dirty="0"/>
            </a:br>
            <a:r>
              <a:rPr lang="en-US" sz="3833" dirty="0"/>
              <a:t>Of PowerPoint</a:t>
            </a:r>
            <a:br>
              <a:rPr lang="en-US" sz="3833" dirty="0"/>
            </a:br>
            <a:r>
              <a:rPr lang="en-US" sz="3833" dirty="0"/>
              <a:t>Goes here, looks </a:t>
            </a:r>
            <a:br>
              <a:rPr lang="en-US" sz="3833" dirty="0"/>
            </a:br>
            <a:r>
              <a:rPr lang="en-US" sz="3833" dirty="0"/>
              <a:t>BEST IN ALL CAPS</a:t>
            </a:r>
          </a:p>
          <a:p>
            <a:pPr>
              <a:defRPr spc="150">
                <a:solidFill>
                  <a:srgbClr val="FFFFFF"/>
                </a:solidFill>
                <a:latin typeface="Axiforma Light"/>
                <a:ea typeface="Axiforma Light"/>
                <a:cs typeface="Axiforma Light"/>
                <a:sym typeface="Axiforma Light"/>
              </a:defRPr>
            </a:pPr>
            <a:endParaRPr kumimoji="0" lang="en-US" sz="1667" b="1" i="0" u="none" strike="noStrike" cap="none" spc="33" normalizeH="0" baseline="0" dirty="0">
              <a:ln>
                <a:noFill/>
              </a:ln>
              <a:solidFill>
                <a:schemeClr val="bg1"/>
              </a:solidFill>
              <a:effectLst/>
              <a:uFillTx/>
              <a:latin typeface="Axiforma Light"/>
              <a:ea typeface="Axiforma Light"/>
              <a:cs typeface="Axiforma Light"/>
              <a:sym typeface="Wingdings" panose="05000000000000000000" pitchFamily="2" charset="2"/>
            </a:endParaRPr>
          </a:p>
          <a:p>
            <a:pPr>
              <a:defRPr sz="1200" spc="24">
                <a:solidFill>
                  <a:srgbClr val="FFFFFF"/>
                </a:solidFill>
                <a:latin typeface="Axiforma Light"/>
                <a:ea typeface="Axiforma Light"/>
                <a:cs typeface="Axiforma Light"/>
                <a:sym typeface="Axiforma Light Medium"/>
              </a:defRPr>
            </a:pPr>
            <a:endParaRPr kumimoji="0" lang="en-US" sz="1667" b="1" i="0" u="none" strike="noStrike" cap="none" spc="33" normalizeH="0" baseline="0" dirty="0">
              <a:ln>
                <a:noFill/>
              </a:ln>
              <a:solidFill>
                <a:schemeClr val="bg1"/>
              </a:solidFill>
              <a:effectLst/>
              <a:uFillTx/>
              <a:latin typeface="Axiforma Light"/>
              <a:ea typeface="Axiforma Light"/>
              <a:cs typeface="Axiforma Light"/>
              <a:sym typeface="Axiforma Light"/>
            </a:endParaRPr>
          </a:p>
        </p:txBody>
      </p:sp>
      <p:pic>
        <p:nvPicPr>
          <p:cNvPr id="5" name="Picture 4" descr="Text&#10;&#10;Description automatically generated with medium confidence">
            <a:extLst>
              <a:ext uri="{FF2B5EF4-FFF2-40B4-BE49-F238E27FC236}">
                <a16:creationId xmlns:a16="http://schemas.microsoft.com/office/drawing/2014/main" id="{9BC0E48E-C565-4837-8541-4A22DCDF8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6000" y="6016625"/>
            <a:ext cx="2222500" cy="777875"/>
          </a:xfrm>
          <a:prstGeom prst="rect">
            <a:avLst/>
          </a:prstGeom>
        </p:spPr>
      </p:pic>
    </p:spTree>
    <p:extLst>
      <p:ext uri="{BB962C8B-B14F-4D97-AF65-F5344CB8AC3E}">
        <p14:creationId xmlns:p14="http://schemas.microsoft.com/office/powerpoint/2010/main" val="333794356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BKG+Blank Slide">
    <p:spTree>
      <p:nvGrpSpPr>
        <p:cNvPr id="1" name=""/>
        <p:cNvGrpSpPr/>
        <p:nvPr/>
      </p:nvGrpSpPr>
      <p:grpSpPr>
        <a:xfrm>
          <a:off x="0" y="0"/>
          <a:ext cx="0" cy="0"/>
          <a:chOff x="0" y="0"/>
          <a:chExt cx="0" cy="0"/>
        </a:xfrm>
      </p:grpSpPr>
      <p:grpSp>
        <p:nvGrpSpPr>
          <p:cNvPr id="4" name="Group 21"/>
          <p:cNvGrpSpPr/>
          <p:nvPr userDrawn="1"/>
        </p:nvGrpSpPr>
        <p:grpSpPr>
          <a:xfrm>
            <a:off x="-3" y="0"/>
            <a:ext cx="12194791" cy="1323193"/>
            <a:chOff x="2687" y="0"/>
            <a:chExt cx="9146091" cy="1323193"/>
          </a:xfrm>
        </p:grpSpPr>
        <p:sp>
          <p:nvSpPr>
            <p:cNvPr id="5" name="Rectangle 3"/>
            <p:cNvSpPr/>
            <p:nvPr/>
          </p:nvSpPr>
          <p:spPr>
            <a:xfrm>
              <a:off x="2687" y="1"/>
              <a:ext cx="5029202" cy="13231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780" y="21600"/>
                  </a:lnTo>
                  <a:lnTo>
                    <a:pt x="0" y="21600"/>
                  </a:lnTo>
                  <a:lnTo>
                    <a:pt x="0" y="0"/>
                  </a:lnTo>
                  <a:close/>
                </a:path>
              </a:pathLst>
            </a:custGeom>
            <a:solidFill>
              <a:srgbClr val="AC101C"/>
            </a:solidFill>
            <a:ln w="12700" cap="flat">
              <a:noFill/>
              <a:miter lim="400000"/>
            </a:ln>
            <a:effectLst/>
          </p:spPr>
          <p:txBody>
            <a:bodyPr wrap="square" lIns="45719" tIns="45719" rIns="45719" bIns="45719" numCol="1" anchor="ctr">
              <a:noAutofit/>
            </a:bodyPr>
            <a:lstStyle/>
            <a:p>
              <a:pPr algn="ctr">
                <a:lnSpc>
                  <a:spcPct val="100000"/>
                </a:lnSpc>
                <a:defRPr sz="1800" spc="0">
                  <a:solidFill>
                    <a:srgbClr val="FFFFFF"/>
                  </a:solidFill>
                  <a:latin typeface="+mn-lt"/>
                  <a:ea typeface="+mn-ea"/>
                  <a:cs typeface="+mn-cs"/>
                  <a:sym typeface="Calibri"/>
                </a:defRPr>
              </a:pPr>
              <a:endParaRPr sz="1500">
                <a:latin typeface="Arial" panose="020B0604020202020204" pitchFamily="34" charset="0"/>
                <a:cs typeface="Arial" panose="020B0604020202020204" pitchFamily="34" charset="0"/>
              </a:endParaRPr>
            </a:p>
          </p:txBody>
        </p:sp>
        <p:sp>
          <p:nvSpPr>
            <p:cNvPr id="6" name="Rectangle 5"/>
            <p:cNvSpPr/>
            <p:nvPr/>
          </p:nvSpPr>
          <p:spPr>
            <a:xfrm>
              <a:off x="4372382" y="0"/>
              <a:ext cx="4776396" cy="1323192"/>
            </a:xfrm>
            <a:custGeom>
              <a:avLst/>
              <a:gdLst/>
              <a:ahLst/>
              <a:cxnLst>
                <a:cxn ang="0">
                  <a:pos x="wd2" y="hd2"/>
                </a:cxn>
                <a:cxn ang="5400000">
                  <a:pos x="wd2" y="hd2"/>
                </a:cxn>
                <a:cxn ang="10800000">
                  <a:pos x="wd2" y="hd2"/>
                </a:cxn>
                <a:cxn ang="16200000">
                  <a:pos x="wd2" y="hd2"/>
                </a:cxn>
              </a:cxnLst>
              <a:rect l="0" t="0" r="r" b="b"/>
              <a:pathLst>
                <a:path w="21600" h="21600" extrusionOk="0">
                  <a:moveTo>
                    <a:pt x="2870" y="0"/>
                  </a:moveTo>
                  <a:lnTo>
                    <a:pt x="21600" y="0"/>
                  </a:lnTo>
                  <a:lnTo>
                    <a:pt x="21600" y="21600"/>
                  </a:lnTo>
                  <a:lnTo>
                    <a:pt x="0" y="21600"/>
                  </a:lnTo>
                  <a:lnTo>
                    <a:pt x="2870" y="0"/>
                  </a:lnTo>
                  <a:close/>
                </a:path>
              </a:pathLst>
            </a:custGeom>
            <a:solidFill>
              <a:srgbClr val="ED1C2C"/>
            </a:solidFill>
            <a:ln w="12700" cap="flat">
              <a:noFill/>
              <a:miter lim="400000"/>
            </a:ln>
            <a:effectLst/>
          </p:spPr>
          <p:txBody>
            <a:bodyPr wrap="square" lIns="45719" tIns="45719" rIns="45719" bIns="45719" numCol="1" anchor="ctr">
              <a:noAutofit/>
            </a:bodyPr>
            <a:lstStyle/>
            <a:p>
              <a:pPr algn="ctr">
                <a:lnSpc>
                  <a:spcPct val="100000"/>
                </a:lnSpc>
                <a:defRPr sz="1800" spc="0">
                  <a:solidFill>
                    <a:srgbClr val="FFFFFF"/>
                  </a:solidFill>
                  <a:latin typeface="+mn-lt"/>
                  <a:ea typeface="+mn-ea"/>
                  <a:cs typeface="+mn-cs"/>
                  <a:sym typeface="Calibri"/>
                </a:defRPr>
              </a:pPr>
              <a:endParaRPr sz="1500">
                <a:latin typeface="Arial" panose="020B0604020202020204" pitchFamily="34" charset="0"/>
                <a:cs typeface="Arial" panose="020B0604020202020204" pitchFamily="34" charset="0"/>
              </a:endParaRPr>
            </a:p>
          </p:txBody>
        </p:sp>
      </p:grpSp>
      <p:sp>
        <p:nvSpPr>
          <p:cNvPr id="29" name="Text Placeholder 12"/>
          <p:cNvSpPr>
            <a:spLocks noGrp="1"/>
          </p:cNvSpPr>
          <p:nvPr>
            <p:ph type="body" sz="quarter" idx="11"/>
          </p:nvPr>
        </p:nvSpPr>
        <p:spPr>
          <a:xfrm>
            <a:off x="424493" y="387356"/>
            <a:ext cx="5689600" cy="548483"/>
          </a:xfrm>
        </p:spPr>
        <p:txBody>
          <a:bodyPr/>
          <a:lstStyle>
            <a:lvl1pPr marL="0" marR="0" indent="0" algn="l" defTabSz="1088473" rtl="0" fontAlgn="auto" latinLnBrk="0" hangingPunct="0">
              <a:lnSpc>
                <a:spcPct val="110000"/>
              </a:lnSpc>
              <a:spcBef>
                <a:spcPts val="0"/>
              </a:spcBef>
              <a:spcAft>
                <a:spcPts val="0"/>
              </a:spcAft>
              <a:buClrTx/>
              <a:buSzTx/>
              <a:buFontTx/>
              <a:buNone/>
              <a:tabLst/>
              <a:defRPr sz="2833" b="1" i="0" u="none">
                <a:solidFill>
                  <a:schemeClr val="bg1"/>
                </a:solidFill>
                <a:effectLst/>
                <a:latin typeface="Axiforma Book" panose="00000400000000000000" pitchFamily="50" charset="0"/>
                <a:cs typeface="Arial" panose="020B0604020202020204" pitchFamily="34" charset="0"/>
              </a:defRPr>
            </a:lvl1pPr>
          </a:lstStyle>
          <a:p>
            <a:endParaRPr lang="en-US" dirty="0"/>
          </a:p>
        </p:txBody>
      </p:sp>
      <p:sp>
        <p:nvSpPr>
          <p:cNvPr id="30" name="Slide Number Placeholder 29"/>
          <p:cNvSpPr>
            <a:spLocks noGrp="1"/>
          </p:cNvSpPr>
          <p:nvPr>
            <p:ph type="sldNum" sz="quarter" idx="12"/>
          </p:nvPr>
        </p:nvSpPr>
        <p:spPr>
          <a:xfrm>
            <a:off x="8784772" y="6356351"/>
            <a:ext cx="2844800" cy="365125"/>
          </a:xfrm>
        </p:spPr>
        <p:txBody>
          <a:bodyPr/>
          <a:lstStyle>
            <a:lvl1pPr>
              <a:defRPr>
                <a:latin typeface="Axiforma Light" panose="00000400000000000000" pitchFamily="50" charset="0"/>
              </a:defRPr>
            </a:lvl1pPr>
          </a:lstStyle>
          <a:p>
            <a:fld id="{E66B15C1-0E7C-4DD5-89EA-C33997CBF17B}" type="slidenum">
              <a:rPr lang="en-US" smtClean="0"/>
              <a:pPr/>
              <a:t>‹#›</a:t>
            </a:fld>
            <a:endParaRPr lang="en-US" dirty="0"/>
          </a:p>
        </p:txBody>
      </p:sp>
      <p:pic>
        <p:nvPicPr>
          <p:cNvPr id="8" name="Picture 4">
            <a:extLst>
              <a:ext uri="{FF2B5EF4-FFF2-40B4-BE49-F238E27FC236}">
                <a16:creationId xmlns:a16="http://schemas.microsoft.com/office/drawing/2014/main" id="{A5FCAC8A-7B26-4FC5-BCB9-06E00520E8B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4834"/>
          <a:stretch/>
        </p:blipFill>
        <p:spPr bwMode="auto">
          <a:xfrm>
            <a:off x="10071467" y="63500"/>
            <a:ext cx="1558105" cy="120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24331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descr="A picture containing outdoor, red&#10;&#10;Description automatically generated">
            <a:extLst>
              <a:ext uri="{FF2B5EF4-FFF2-40B4-BE49-F238E27FC236}">
                <a16:creationId xmlns:a16="http://schemas.microsoft.com/office/drawing/2014/main" id="{EDDD731A-326F-40E7-9B03-569215AA19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031" b="26461"/>
          <a:stretch/>
        </p:blipFill>
        <p:spPr>
          <a:xfrm>
            <a:off x="0" y="0"/>
            <a:ext cx="12192000" cy="6794500"/>
          </a:xfrm>
          <a:prstGeom prst="rect">
            <a:avLst/>
          </a:prstGeom>
        </p:spPr>
      </p:pic>
      <p:sp>
        <p:nvSpPr>
          <p:cNvPr id="3" name="Text Placeholder 2"/>
          <p:cNvSpPr>
            <a:spLocks noGrp="1"/>
          </p:cNvSpPr>
          <p:nvPr>
            <p:ph type="body" sz="quarter" idx="10" hasCustomPrompt="1"/>
          </p:nvPr>
        </p:nvSpPr>
        <p:spPr>
          <a:xfrm>
            <a:off x="427568" y="228600"/>
            <a:ext cx="6278033" cy="4648200"/>
          </a:xfrm>
        </p:spPr>
        <p:txBody>
          <a:bodyPr/>
          <a:lstStyle>
            <a:lvl1pPr marL="0" indent="0">
              <a:lnSpc>
                <a:spcPct val="100000"/>
              </a:lnSpc>
              <a:buNone/>
              <a:defRPr sz="3833" b="1" spc="238">
                <a:solidFill>
                  <a:srgbClr val="FFFFFF"/>
                </a:solidFill>
                <a:latin typeface="Axiforma Light" panose="00000400000000000000" pitchFamily="50" charset="0"/>
                <a:cs typeface="Arial" panose="020B0604020202020204" pitchFamily="34" charset="0"/>
              </a:defRPr>
            </a:lvl1pPr>
          </a:lstStyle>
          <a:p>
            <a:pPr>
              <a:lnSpc>
                <a:spcPct val="90000"/>
              </a:lnSpc>
              <a:defRPr sz="3200" b="1" spc="200">
                <a:solidFill>
                  <a:srgbClr val="FFFFFF"/>
                </a:solidFill>
              </a:defRPr>
            </a:pPr>
            <a:r>
              <a:rPr lang="en-US" sz="3833" dirty="0"/>
              <a:t>Title</a:t>
            </a:r>
            <a:br>
              <a:rPr lang="en-US" sz="3833" dirty="0"/>
            </a:br>
            <a:r>
              <a:rPr lang="en-US" sz="3833" dirty="0"/>
              <a:t>Of PowerPoint</a:t>
            </a:r>
            <a:br>
              <a:rPr lang="en-US" sz="3833" dirty="0"/>
            </a:br>
            <a:r>
              <a:rPr lang="en-US" sz="3833" dirty="0"/>
              <a:t>Goes here, looks </a:t>
            </a:r>
            <a:br>
              <a:rPr lang="en-US" sz="3833" dirty="0"/>
            </a:br>
            <a:r>
              <a:rPr lang="en-US" sz="3833" dirty="0"/>
              <a:t>BEST IN ALL CAPS</a:t>
            </a:r>
          </a:p>
          <a:p>
            <a:pPr>
              <a:defRPr spc="150">
                <a:solidFill>
                  <a:srgbClr val="FFFFFF"/>
                </a:solidFill>
                <a:latin typeface="Axiforma Light Medium"/>
                <a:ea typeface="Axiforma Light Medium"/>
                <a:cs typeface="Axiforma Light Medium"/>
                <a:sym typeface="Axiforma Light Medium"/>
              </a:defRPr>
            </a:pPr>
            <a:endParaRPr kumimoji="0" lang="en-US" sz="1667" b="1" i="0" u="none" strike="noStrike" cap="none" spc="33" normalizeH="0" baseline="0" dirty="0">
              <a:ln>
                <a:noFill/>
              </a:ln>
              <a:solidFill>
                <a:schemeClr val="bg1"/>
              </a:solidFill>
              <a:effectLst/>
              <a:uFillTx/>
              <a:latin typeface="Axiforma Light"/>
              <a:ea typeface="Axiforma Light"/>
              <a:cs typeface="Axiforma Light"/>
              <a:sym typeface="Wingdings" panose="05000000000000000000" pitchFamily="2" charset="2"/>
            </a:endParaRPr>
          </a:p>
          <a:p>
            <a:pPr>
              <a:defRPr sz="1200" spc="24">
                <a:solidFill>
                  <a:srgbClr val="FFFFFF"/>
                </a:solidFill>
                <a:latin typeface="Axiforma Light Medium"/>
                <a:ea typeface="Axiforma Light Medium"/>
                <a:cs typeface="Axiforma Light Medium"/>
                <a:sym typeface="Axiforma Light Medium"/>
              </a:defRPr>
            </a:pPr>
            <a:endParaRPr kumimoji="0" lang="en-US" sz="1667" b="1" i="0" u="none" strike="noStrike" cap="none" spc="33" normalizeH="0" baseline="0" dirty="0">
              <a:ln>
                <a:noFill/>
              </a:ln>
              <a:solidFill>
                <a:schemeClr val="bg1"/>
              </a:solidFill>
              <a:effectLst/>
              <a:uFillTx/>
              <a:latin typeface="Axiforma Light"/>
              <a:ea typeface="Axiforma Light"/>
              <a:cs typeface="Axiforma Light"/>
              <a:sym typeface="Axiforma Light"/>
            </a:endParaRPr>
          </a:p>
        </p:txBody>
      </p:sp>
      <p:pic>
        <p:nvPicPr>
          <p:cNvPr id="5" name="Picture 4" descr="Text&#10;&#10;Description automatically generated with medium confidence">
            <a:extLst>
              <a:ext uri="{FF2B5EF4-FFF2-40B4-BE49-F238E27FC236}">
                <a16:creationId xmlns:a16="http://schemas.microsoft.com/office/drawing/2014/main" id="{2EEFB680-9FB2-41C5-BD00-99AFFCFBDE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6000" y="6016625"/>
            <a:ext cx="2222500" cy="777875"/>
          </a:xfrm>
          <a:prstGeom prst="rect">
            <a:avLst/>
          </a:prstGeom>
        </p:spPr>
      </p:pic>
    </p:spTree>
    <p:extLst>
      <p:ext uri="{BB962C8B-B14F-4D97-AF65-F5344CB8AC3E}">
        <p14:creationId xmlns:p14="http://schemas.microsoft.com/office/powerpoint/2010/main" val="128394653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KG+Blank Slide">
    <p:spTree>
      <p:nvGrpSpPr>
        <p:cNvPr id="1" name=""/>
        <p:cNvGrpSpPr/>
        <p:nvPr/>
      </p:nvGrpSpPr>
      <p:grpSpPr>
        <a:xfrm>
          <a:off x="0" y="0"/>
          <a:ext cx="0" cy="0"/>
          <a:chOff x="0" y="0"/>
          <a:chExt cx="0" cy="0"/>
        </a:xfrm>
      </p:grpSpPr>
      <p:grpSp>
        <p:nvGrpSpPr>
          <p:cNvPr id="4" name="Group 21"/>
          <p:cNvGrpSpPr/>
          <p:nvPr userDrawn="1"/>
        </p:nvGrpSpPr>
        <p:grpSpPr>
          <a:xfrm>
            <a:off x="-3" y="0"/>
            <a:ext cx="12194791" cy="1323193"/>
            <a:chOff x="2687" y="0"/>
            <a:chExt cx="9146091" cy="1323193"/>
          </a:xfrm>
        </p:grpSpPr>
        <p:sp>
          <p:nvSpPr>
            <p:cNvPr id="5" name="Rectangle 3"/>
            <p:cNvSpPr/>
            <p:nvPr/>
          </p:nvSpPr>
          <p:spPr>
            <a:xfrm>
              <a:off x="2687" y="1"/>
              <a:ext cx="5029202" cy="13231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780" y="21600"/>
                  </a:lnTo>
                  <a:lnTo>
                    <a:pt x="0" y="21600"/>
                  </a:lnTo>
                  <a:lnTo>
                    <a:pt x="0" y="0"/>
                  </a:lnTo>
                  <a:close/>
                </a:path>
              </a:pathLst>
            </a:custGeom>
            <a:solidFill>
              <a:srgbClr val="AC101C"/>
            </a:solidFill>
            <a:ln w="12700" cap="flat">
              <a:noFill/>
              <a:miter lim="400000"/>
            </a:ln>
            <a:effectLst/>
          </p:spPr>
          <p:txBody>
            <a:bodyPr wrap="square" lIns="45719" tIns="45719" rIns="45719" bIns="45719" numCol="1" anchor="ctr">
              <a:noAutofit/>
            </a:bodyPr>
            <a:lstStyle/>
            <a:p>
              <a:pPr algn="ctr">
                <a:lnSpc>
                  <a:spcPct val="100000"/>
                </a:lnSpc>
                <a:defRPr sz="1800" spc="0">
                  <a:solidFill>
                    <a:srgbClr val="FFFFFF"/>
                  </a:solidFill>
                  <a:latin typeface="+mn-lt"/>
                  <a:ea typeface="+mn-ea"/>
                  <a:cs typeface="+mn-cs"/>
                  <a:sym typeface="Calibri"/>
                </a:defRPr>
              </a:pPr>
              <a:endParaRPr sz="1500">
                <a:latin typeface="Arial" panose="020B0604020202020204" pitchFamily="34" charset="0"/>
                <a:cs typeface="Arial" panose="020B0604020202020204" pitchFamily="34" charset="0"/>
              </a:endParaRPr>
            </a:p>
          </p:txBody>
        </p:sp>
        <p:sp>
          <p:nvSpPr>
            <p:cNvPr id="6" name="Rectangle 5"/>
            <p:cNvSpPr/>
            <p:nvPr/>
          </p:nvSpPr>
          <p:spPr>
            <a:xfrm>
              <a:off x="4372382" y="0"/>
              <a:ext cx="4776396" cy="1323192"/>
            </a:xfrm>
            <a:custGeom>
              <a:avLst/>
              <a:gdLst/>
              <a:ahLst/>
              <a:cxnLst>
                <a:cxn ang="0">
                  <a:pos x="wd2" y="hd2"/>
                </a:cxn>
                <a:cxn ang="5400000">
                  <a:pos x="wd2" y="hd2"/>
                </a:cxn>
                <a:cxn ang="10800000">
                  <a:pos x="wd2" y="hd2"/>
                </a:cxn>
                <a:cxn ang="16200000">
                  <a:pos x="wd2" y="hd2"/>
                </a:cxn>
              </a:cxnLst>
              <a:rect l="0" t="0" r="r" b="b"/>
              <a:pathLst>
                <a:path w="21600" h="21600" extrusionOk="0">
                  <a:moveTo>
                    <a:pt x="2870" y="0"/>
                  </a:moveTo>
                  <a:lnTo>
                    <a:pt x="21600" y="0"/>
                  </a:lnTo>
                  <a:lnTo>
                    <a:pt x="21600" y="21600"/>
                  </a:lnTo>
                  <a:lnTo>
                    <a:pt x="0" y="21600"/>
                  </a:lnTo>
                  <a:lnTo>
                    <a:pt x="2870" y="0"/>
                  </a:lnTo>
                  <a:close/>
                </a:path>
              </a:pathLst>
            </a:custGeom>
            <a:solidFill>
              <a:srgbClr val="ED1C2C"/>
            </a:solidFill>
            <a:ln w="12700" cap="flat">
              <a:noFill/>
              <a:miter lim="400000"/>
            </a:ln>
            <a:effectLst/>
          </p:spPr>
          <p:txBody>
            <a:bodyPr wrap="square" lIns="45719" tIns="45719" rIns="45719" bIns="45719" numCol="1" anchor="ctr">
              <a:noAutofit/>
            </a:bodyPr>
            <a:lstStyle/>
            <a:p>
              <a:pPr algn="ctr">
                <a:lnSpc>
                  <a:spcPct val="100000"/>
                </a:lnSpc>
                <a:defRPr sz="1800" spc="0">
                  <a:solidFill>
                    <a:srgbClr val="FFFFFF"/>
                  </a:solidFill>
                  <a:latin typeface="+mn-lt"/>
                  <a:ea typeface="+mn-ea"/>
                  <a:cs typeface="+mn-cs"/>
                  <a:sym typeface="Calibri"/>
                </a:defRPr>
              </a:pPr>
              <a:endParaRPr sz="1500">
                <a:latin typeface="Arial" panose="020B0604020202020204" pitchFamily="34" charset="0"/>
                <a:cs typeface="Arial" panose="020B0604020202020204" pitchFamily="34" charset="0"/>
              </a:endParaRPr>
            </a:p>
          </p:txBody>
        </p:sp>
      </p:grpSp>
      <p:sp>
        <p:nvSpPr>
          <p:cNvPr id="29" name="Text Placeholder 12"/>
          <p:cNvSpPr>
            <a:spLocks noGrp="1"/>
          </p:cNvSpPr>
          <p:nvPr>
            <p:ph type="body" sz="quarter" idx="11"/>
          </p:nvPr>
        </p:nvSpPr>
        <p:spPr>
          <a:xfrm>
            <a:off x="424493" y="387356"/>
            <a:ext cx="5689600" cy="548483"/>
          </a:xfrm>
        </p:spPr>
        <p:txBody>
          <a:bodyPr/>
          <a:lstStyle>
            <a:lvl1pPr marL="0" marR="0" indent="0" algn="l" defTabSz="1088473" rtl="0" fontAlgn="auto" latinLnBrk="0" hangingPunct="0">
              <a:lnSpc>
                <a:spcPct val="110000"/>
              </a:lnSpc>
              <a:spcBef>
                <a:spcPts val="0"/>
              </a:spcBef>
              <a:spcAft>
                <a:spcPts val="0"/>
              </a:spcAft>
              <a:buClrTx/>
              <a:buSzTx/>
              <a:buFontTx/>
              <a:buNone/>
              <a:tabLst/>
              <a:defRPr sz="2833" b="1" i="0" u="none">
                <a:solidFill>
                  <a:schemeClr val="bg1"/>
                </a:solidFill>
                <a:effectLst/>
                <a:latin typeface="Axiforma Book" panose="00000400000000000000" pitchFamily="50" charset="0"/>
                <a:cs typeface="Arial" panose="020B0604020202020204" pitchFamily="34" charset="0"/>
              </a:defRPr>
            </a:lvl1pPr>
          </a:lstStyle>
          <a:p>
            <a:endParaRPr lang="en-US" dirty="0"/>
          </a:p>
        </p:txBody>
      </p:sp>
      <p:sp>
        <p:nvSpPr>
          <p:cNvPr id="30" name="Slide Number Placeholder 29"/>
          <p:cNvSpPr>
            <a:spLocks noGrp="1"/>
          </p:cNvSpPr>
          <p:nvPr>
            <p:ph type="sldNum" sz="quarter" idx="12"/>
          </p:nvPr>
        </p:nvSpPr>
        <p:spPr>
          <a:xfrm>
            <a:off x="8784772" y="6356351"/>
            <a:ext cx="2844800" cy="365125"/>
          </a:xfrm>
        </p:spPr>
        <p:txBody>
          <a:bodyPr/>
          <a:lstStyle>
            <a:lvl1pPr>
              <a:defRPr>
                <a:latin typeface="Axiforma Light" panose="00000400000000000000" pitchFamily="50" charset="0"/>
              </a:defRPr>
            </a:lvl1pPr>
          </a:lstStyle>
          <a:p>
            <a:fld id="{E66B15C1-0E7C-4DD5-89EA-C33997CBF17B}" type="slidenum">
              <a:rPr lang="en-US" smtClean="0"/>
              <a:pPr/>
              <a:t>‹#›</a:t>
            </a:fld>
            <a:endParaRPr lang="en-US" dirty="0"/>
          </a:p>
        </p:txBody>
      </p:sp>
      <p:pic>
        <p:nvPicPr>
          <p:cNvPr id="8" name="Picture 4">
            <a:extLst>
              <a:ext uri="{FF2B5EF4-FFF2-40B4-BE49-F238E27FC236}">
                <a16:creationId xmlns:a16="http://schemas.microsoft.com/office/drawing/2014/main" id="{93723E63-8DF2-45CC-8C28-44598ABFB4A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4834"/>
          <a:stretch/>
        </p:blipFill>
        <p:spPr bwMode="auto">
          <a:xfrm>
            <a:off x="10071467" y="94468"/>
            <a:ext cx="1558105" cy="120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96150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3" descr="Picture 3"/>
          <p:cNvPicPr>
            <a:picLocks noChangeAspect="1"/>
          </p:cNvPicPr>
          <p:nvPr userDrawn="1"/>
        </p:nvPicPr>
        <p:blipFill rotWithShape="1">
          <a:blip r:embed="rId2"/>
          <a:srcRect r="15018" b="15359"/>
          <a:stretch/>
        </p:blipFill>
        <p:spPr>
          <a:xfrm>
            <a:off x="-25612" y="-42401"/>
            <a:ext cx="12217612" cy="6900402"/>
          </a:xfrm>
          <a:prstGeom prst="rect">
            <a:avLst/>
          </a:prstGeom>
          <a:ln w="12700">
            <a:miter lim="400000"/>
          </a:ln>
        </p:spPr>
      </p:pic>
      <p:sp>
        <p:nvSpPr>
          <p:cNvPr id="3" name="Text Placeholder 2"/>
          <p:cNvSpPr>
            <a:spLocks noGrp="1"/>
          </p:cNvSpPr>
          <p:nvPr>
            <p:ph type="body" sz="quarter" idx="10" hasCustomPrompt="1"/>
          </p:nvPr>
        </p:nvSpPr>
        <p:spPr>
          <a:xfrm>
            <a:off x="427568" y="228600"/>
            <a:ext cx="6278033" cy="4648200"/>
          </a:xfrm>
          <a:prstGeom prst="rect">
            <a:avLst/>
          </a:prstGeom>
        </p:spPr>
        <p:txBody>
          <a:bodyPr/>
          <a:lstStyle>
            <a:lvl1pPr marL="0" indent="0">
              <a:lnSpc>
                <a:spcPct val="100000"/>
              </a:lnSpc>
              <a:buNone/>
              <a:defRPr sz="3833" b="1" spc="238">
                <a:solidFill>
                  <a:srgbClr val="FFFFFF"/>
                </a:solidFill>
                <a:latin typeface="Axiforma Book" panose="00000400000000000000" pitchFamily="50" charset="0"/>
                <a:cs typeface="Arial" panose="020B0604020202020204" pitchFamily="34" charset="0"/>
              </a:defRPr>
            </a:lvl1pPr>
          </a:lstStyle>
          <a:p>
            <a:pPr>
              <a:lnSpc>
                <a:spcPct val="90000"/>
              </a:lnSpc>
              <a:defRPr sz="3200" b="1" spc="200">
                <a:solidFill>
                  <a:srgbClr val="FFFFFF"/>
                </a:solidFill>
              </a:defRPr>
            </a:pPr>
            <a:r>
              <a:rPr lang="en-US" sz="3833" dirty="0"/>
              <a:t>Title</a:t>
            </a:r>
            <a:br>
              <a:rPr lang="en-US" sz="3833" dirty="0"/>
            </a:br>
            <a:r>
              <a:rPr lang="en-US" sz="3833" dirty="0"/>
              <a:t>Of PowerPoint</a:t>
            </a:r>
            <a:br>
              <a:rPr lang="en-US" sz="3833" dirty="0"/>
            </a:br>
            <a:r>
              <a:rPr lang="en-US" sz="3833" dirty="0"/>
              <a:t>Goes here, looks </a:t>
            </a:r>
            <a:br>
              <a:rPr lang="en-US" sz="3833" dirty="0"/>
            </a:br>
            <a:r>
              <a:rPr lang="en-US" sz="3833" dirty="0"/>
              <a:t>BEST IN ALL CAPS</a:t>
            </a:r>
          </a:p>
          <a:p>
            <a:pPr>
              <a:defRPr spc="150">
                <a:solidFill>
                  <a:srgbClr val="FFFFFF"/>
                </a:solidFill>
                <a:latin typeface="Axiforma Light Medium"/>
                <a:ea typeface="Axiforma Light Medium"/>
                <a:cs typeface="Axiforma Light Medium"/>
                <a:sym typeface="Axiforma Light Medium"/>
              </a:defRPr>
            </a:pPr>
            <a:endParaRPr kumimoji="0" lang="en-US" sz="1667" b="1" i="0" u="none" strike="noStrike" cap="none" spc="33" normalizeH="0" baseline="0" dirty="0">
              <a:ln>
                <a:noFill/>
              </a:ln>
              <a:solidFill>
                <a:schemeClr val="bg1"/>
              </a:solidFill>
              <a:effectLst/>
              <a:uFillTx/>
              <a:latin typeface="Axiforma Light"/>
              <a:ea typeface="Axiforma Light"/>
              <a:cs typeface="Axiforma Light"/>
              <a:sym typeface="Wingdings" panose="05000000000000000000" pitchFamily="2" charset="2"/>
            </a:endParaRPr>
          </a:p>
          <a:p>
            <a:pPr>
              <a:defRPr sz="1200" spc="24">
                <a:solidFill>
                  <a:srgbClr val="FFFFFF"/>
                </a:solidFill>
                <a:latin typeface="Axiforma Light Medium"/>
                <a:ea typeface="Axiforma Light Medium"/>
                <a:cs typeface="Axiforma Light Medium"/>
                <a:sym typeface="Axiforma Light Medium"/>
              </a:defRPr>
            </a:pPr>
            <a:endParaRPr kumimoji="0" lang="en-US" sz="1667" b="1" i="0" u="none" strike="noStrike" cap="none" spc="33" normalizeH="0" baseline="0" dirty="0">
              <a:ln>
                <a:noFill/>
              </a:ln>
              <a:solidFill>
                <a:schemeClr val="bg1"/>
              </a:solidFill>
              <a:effectLst/>
              <a:uFillTx/>
              <a:latin typeface="Axiforma Light"/>
              <a:ea typeface="Axiforma Light"/>
              <a:cs typeface="Axiforma Light"/>
              <a:sym typeface="Axiforma Light"/>
            </a:endParaRPr>
          </a:p>
        </p:txBody>
      </p:sp>
      <p:pic>
        <p:nvPicPr>
          <p:cNvPr id="6" name="Picture 5" descr="Text&#10;&#10;Description automatically generated with medium confidence">
            <a:extLst>
              <a:ext uri="{FF2B5EF4-FFF2-40B4-BE49-F238E27FC236}">
                <a16:creationId xmlns:a16="http://schemas.microsoft.com/office/drawing/2014/main" id="{07003CDF-3438-432A-85E5-AA8F6EC290C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6000" y="6016625"/>
            <a:ext cx="2222500" cy="777875"/>
          </a:xfrm>
          <a:prstGeom prst="rect">
            <a:avLst/>
          </a:prstGeom>
        </p:spPr>
      </p:pic>
    </p:spTree>
    <p:extLst>
      <p:ext uri="{BB962C8B-B14F-4D97-AF65-F5344CB8AC3E}">
        <p14:creationId xmlns:p14="http://schemas.microsoft.com/office/powerpoint/2010/main" val="19001200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DB4B7F-EAB0-4EBE-B8B6-C53B1E825361}"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F56C73-8960-4A89-9A56-28F31807BA70}" type="slidenum">
              <a:rPr lang="en-US" smtClean="0"/>
              <a:t>‹#›</a:t>
            </a:fld>
            <a:endParaRPr lang="en-US"/>
          </a:p>
        </p:txBody>
      </p:sp>
    </p:spTree>
    <p:extLst>
      <p:ext uri="{BB962C8B-B14F-4D97-AF65-F5344CB8AC3E}">
        <p14:creationId xmlns:p14="http://schemas.microsoft.com/office/powerpoint/2010/main" val="3952092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KG+Blank Slide">
    <p:spTree>
      <p:nvGrpSpPr>
        <p:cNvPr id="1" name=""/>
        <p:cNvGrpSpPr/>
        <p:nvPr/>
      </p:nvGrpSpPr>
      <p:grpSpPr>
        <a:xfrm>
          <a:off x="0" y="0"/>
          <a:ext cx="0" cy="0"/>
          <a:chOff x="0" y="0"/>
          <a:chExt cx="0" cy="0"/>
        </a:xfrm>
      </p:grpSpPr>
      <p:grpSp>
        <p:nvGrpSpPr>
          <p:cNvPr id="4" name="Group 21"/>
          <p:cNvGrpSpPr/>
          <p:nvPr userDrawn="1"/>
        </p:nvGrpSpPr>
        <p:grpSpPr>
          <a:xfrm>
            <a:off x="-3" y="0"/>
            <a:ext cx="12194791" cy="1323193"/>
            <a:chOff x="2687" y="0"/>
            <a:chExt cx="9146091" cy="1323193"/>
          </a:xfrm>
        </p:grpSpPr>
        <p:sp>
          <p:nvSpPr>
            <p:cNvPr id="5" name="Rectangle 3"/>
            <p:cNvSpPr/>
            <p:nvPr/>
          </p:nvSpPr>
          <p:spPr>
            <a:xfrm>
              <a:off x="2687" y="1"/>
              <a:ext cx="5029202" cy="13231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780" y="21600"/>
                  </a:lnTo>
                  <a:lnTo>
                    <a:pt x="0" y="21600"/>
                  </a:lnTo>
                  <a:lnTo>
                    <a:pt x="0" y="0"/>
                  </a:lnTo>
                  <a:close/>
                </a:path>
              </a:pathLst>
            </a:custGeom>
            <a:solidFill>
              <a:srgbClr val="AC101C"/>
            </a:solidFill>
            <a:ln w="12700" cap="flat">
              <a:noFill/>
              <a:miter lim="400000"/>
            </a:ln>
            <a:effectLst/>
          </p:spPr>
          <p:txBody>
            <a:bodyPr wrap="square" lIns="45719" tIns="45719" rIns="45719" bIns="45719" numCol="1" anchor="ctr">
              <a:noAutofit/>
            </a:bodyPr>
            <a:lstStyle/>
            <a:p>
              <a:pPr algn="ctr">
                <a:lnSpc>
                  <a:spcPct val="100000"/>
                </a:lnSpc>
                <a:defRPr sz="1800" spc="0">
                  <a:solidFill>
                    <a:srgbClr val="FFFFFF"/>
                  </a:solidFill>
                  <a:latin typeface="+mn-lt"/>
                  <a:ea typeface="+mn-ea"/>
                  <a:cs typeface="+mn-cs"/>
                  <a:sym typeface="Calibri"/>
                </a:defRPr>
              </a:pPr>
              <a:endParaRPr sz="1500">
                <a:latin typeface="Arial" panose="020B0604020202020204" pitchFamily="34" charset="0"/>
                <a:cs typeface="Arial" panose="020B0604020202020204" pitchFamily="34" charset="0"/>
              </a:endParaRPr>
            </a:p>
          </p:txBody>
        </p:sp>
        <p:sp>
          <p:nvSpPr>
            <p:cNvPr id="6" name="Rectangle 5"/>
            <p:cNvSpPr/>
            <p:nvPr/>
          </p:nvSpPr>
          <p:spPr>
            <a:xfrm>
              <a:off x="4372382" y="0"/>
              <a:ext cx="4776396" cy="1323192"/>
            </a:xfrm>
            <a:custGeom>
              <a:avLst/>
              <a:gdLst/>
              <a:ahLst/>
              <a:cxnLst>
                <a:cxn ang="0">
                  <a:pos x="wd2" y="hd2"/>
                </a:cxn>
                <a:cxn ang="5400000">
                  <a:pos x="wd2" y="hd2"/>
                </a:cxn>
                <a:cxn ang="10800000">
                  <a:pos x="wd2" y="hd2"/>
                </a:cxn>
                <a:cxn ang="16200000">
                  <a:pos x="wd2" y="hd2"/>
                </a:cxn>
              </a:cxnLst>
              <a:rect l="0" t="0" r="r" b="b"/>
              <a:pathLst>
                <a:path w="21600" h="21600" extrusionOk="0">
                  <a:moveTo>
                    <a:pt x="2870" y="0"/>
                  </a:moveTo>
                  <a:lnTo>
                    <a:pt x="21600" y="0"/>
                  </a:lnTo>
                  <a:lnTo>
                    <a:pt x="21600" y="21600"/>
                  </a:lnTo>
                  <a:lnTo>
                    <a:pt x="0" y="21600"/>
                  </a:lnTo>
                  <a:lnTo>
                    <a:pt x="2870" y="0"/>
                  </a:lnTo>
                  <a:close/>
                </a:path>
              </a:pathLst>
            </a:custGeom>
            <a:solidFill>
              <a:srgbClr val="ED1C2C"/>
            </a:solidFill>
            <a:ln w="12700" cap="flat">
              <a:noFill/>
              <a:miter lim="400000"/>
            </a:ln>
            <a:effectLst/>
          </p:spPr>
          <p:txBody>
            <a:bodyPr wrap="square" lIns="45719" tIns="45719" rIns="45719" bIns="45719" numCol="1" anchor="ctr">
              <a:noAutofit/>
            </a:bodyPr>
            <a:lstStyle/>
            <a:p>
              <a:pPr algn="ctr">
                <a:lnSpc>
                  <a:spcPct val="100000"/>
                </a:lnSpc>
                <a:defRPr sz="1800" spc="0">
                  <a:solidFill>
                    <a:srgbClr val="FFFFFF"/>
                  </a:solidFill>
                  <a:latin typeface="+mn-lt"/>
                  <a:ea typeface="+mn-ea"/>
                  <a:cs typeface="+mn-cs"/>
                  <a:sym typeface="Calibri"/>
                </a:defRPr>
              </a:pPr>
              <a:endParaRPr sz="1500">
                <a:latin typeface="Arial" panose="020B0604020202020204" pitchFamily="34" charset="0"/>
                <a:cs typeface="Arial" panose="020B0604020202020204" pitchFamily="34" charset="0"/>
              </a:endParaRPr>
            </a:p>
          </p:txBody>
        </p:sp>
      </p:grpSp>
      <p:sp>
        <p:nvSpPr>
          <p:cNvPr id="29" name="Text Placeholder 12"/>
          <p:cNvSpPr>
            <a:spLocks noGrp="1"/>
          </p:cNvSpPr>
          <p:nvPr>
            <p:ph type="body" sz="quarter" idx="11"/>
          </p:nvPr>
        </p:nvSpPr>
        <p:spPr>
          <a:xfrm>
            <a:off x="424493" y="387356"/>
            <a:ext cx="5689600" cy="548483"/>
          </a:xfrm>
          <a:prstGeom prst="rect">
            <a:avLst/>
          </a:prstGeom>
        </p:spPr>
        <p:txBody>
          <a:bodyPr/>
          <a:lstStyle>
            <a:lvl1pPr marL="0" marR="0" indent="0" algn="l" defTabSz="1088473" rtl="0" fontAlgn="auto" latinLnBrk="0" hangingPunct="0">
              <a:lnSpc>
                <a:spcPct val="110000"/>
              </a:lnSpc>
              <a:spcBef>
                <a:spcPts val="0"/>
              </a:spcBef>
              <a:spcAft>
                <a:spcPts val="0"/>
              </a:spcAft>
              <a:buClrTx/>
              <a:buSzTx/>
              <a:buFontTx/>
              <a:buNone/>
              <a:tabLst/>
              <a:defRPr sz="2833" b="1" i="0" u="none">
                <a:solidFill>
                  <a:schemeClr val="bg1"/>
                </a:solidFill>
                <a:effectLst/>
                <a:latin typeface="Axiforma Book" panose="00000400000000000000" pitchFamily="50" charset="0"/>
                <a:cs typeface="Arial" panose="020B0604020202020204" pitchFamily="34" charset="0"/>
              </a:defRPr>
            </a:lvl1pPr>
          </a:lstStyle>
          <a:p>
            <a:endParaRPr lang="en-US" dirty="0"/>
          </a:p>
        </p:txBody>
      </p:sp>
      <p:sp>
        <p:nvSpPr>
          <p:cNvPr id="30" name="Slide Number Placeholder 29"/>
          <p:cNvSpPr>
            <a:spLocks noGrp="1"/>
          </p:cNvSpPr>
          <p:nvPr>
            <p:ph type="sldNum" sz="quarter" idx="12"/>
          </p:nvPr>
        </p:nvSpPr>
        <p:spPr>
          <a:xfrm>
            <a:off x="8784772" y="6356351"/>
            <a:ext cx="2844800" cy="365125"/>
          </a:xfrm>
        </p:spPr>
        <p:txBody>
          <a:bodyPr/>
          <a:lstStyle/>
          <a:p>
            <a:fld id="{E66B15C1-0E7C-4DD5-89EA-C33997CBF17B}" type="slidenum">
              <a:rPr lang="en-US" smtClean="0"/>
              <a:t>‹#›</a:t>
            </a:fld>
            <a:endParaRPr lang="en-US"/>
          </a:p>
        </p:txBody>
      </p:sp>
      <p:pic>
        <p:nvPicPr>
          <p:cNvPr id="3" name="Picture 2" descr="A red and blue sign&#10;&#10;Description automatically generated with low confidence">
            <a:extLst>
              <a:ext uri="{FF2B5EF4-FFF2-40B4-BE49-F238E27FC236}">
                <a16:creationId xmlns:a16="http://schemas.microsoft.com/office/drawing/2014/main" id="{21A1E61B-F218-4CA4-A57B-81323EB882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2500" y="136525"/>
            <a:ext cx="3057072" cy="1069975"/>
          </a:xfrm>
          <a:prstGeom prst="rect">
            <a:avLst/>
          </a:prstGeom>
        </p:spPr>
      </p:pic>
    </p:spTree>
    <p:extLst>
      <p:ext uri="{BB962C8B-B14F-4D97-AF65-F5344CB8AC3E}">
        <p14:creationId xmlns:p14="http://schemas.microsoft.com/office/powerpoint/2010/main" val="14135971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BKG+Text Box">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6705600"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818717" y="1"/>
            <a:ext cx="6373284"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72801" y="334961"/>
            <a:ext cx="658284" cy="65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Placeholder 12"/>
          <p:cNvSpPr>
            <a:spLocks noGrp="1"/>
          </p:cNvSpPr>
          <p:nvPr>
            <p:ph type="body" sz="quarter" idx="11"/>
          </p:nvPr>
        </p:nvSpPr>
        <p:spPr>
          <a:xfrm>
            <a:off x="424493" y="228600"/>
            <a:ext cx="5689600" cy="987428"/>
          </a:xfrm>
        </p:spPr>
        <p:txBody>
          <a:bodyPr/>
          <a:lstStyle>
            <a:lvl1pPr marL="0" marR="0" indent="0" algn="l" defTabSz="914400" rtl="0" fontAlgn="auto" latinLnBrk="0" hangingPunct="0">
              <a:lnSpc>
                <a:spcPct val="110000"/>
              </a:lnSpc>
              <a:spcBef>
                <a:spcPts val="0"/>
              </a:spcBef>
              <a:spcAft>
                <a:spcPts val="0"/>
              </a:spcAft>
              <a:buClrTx/>
              <a:buSzTx/>
              <a:buFontTx/>
              <a:buNone/>
              <a:tabLst/>
              <a:defRPr sz="2400" b="1" i="0" u="none">
                <a:solidFill>
                  <a:schemeClr val="bg1"/>
                </a:solidFill>
                <a:effectLst/>
                <a:latin typeface="Arial" panose="020B0604020202020204" pitchFamily="34" charset="0"/>
                <a:cs typeface="Arial" panose="020B0604020202020204" pitchFamily="34" charset="0"/>
              </a:defRPr>
            </a:lvl1pPr>
          </a:lstStyle>
          <a:p>
            <a:endParaRPr lang="en-US" dirty="0"/>
          </a:p>
        </p:txBody>
      </p:sp>
      <p:sp>
        <p:nvSpPr>
          <p:cNvPr id="3" name="Text Placeholder 2"/>
          <p:cNvSpPr>
            <a:spLocks noGrp="1"/>
          </p:cNvSpPr>
          <p:nvPr>
            <p:ph type="body" sz="quarter" idx="12" hasCustomPrompt="1"/>
          </p:nvPr>
        </p:nvSpPr>
        <p:spPr>
          <a:xfrm>
            <a:off x="812800" y="1524000"/>
            <a:ext cx="10363200" cy="4724400"/>
          </a:xfrm>
        </p:spPr>
        <p:txBody>
          <a:bodyPr/>
          <a:lstStyle>
            <a:lvl1pPr marL="0" indent="0">
              <a:buNone/>
              <a:defRPr>
                <a:latin typeface="Arial" panose="020B0604020202020204" pitchFamily="34" charset="0"/>
                <a:cs typeface="Arial" panose="020B0604020202020204" pitchFamily="34" charset="0"/>
              </a:defRPr>
            </a:lvl1pPr>
            <a:lvl2pPr>
              <a:defRPr>
                <a:latin typeface="HelveticaNeueLT Pro 55 Roman" panose="020B0604020202020204" pitchFamily="34" charset="0"/>
              </a:defRPr>
            </a:lvl2pPr>
            <a:lvl3pPr>
              <a:defRPr>
                <a:latin typeface="HelveticaNeueLT Pro 55 Roman" panose="020B0604020202020204" pitchFamily="34" charset="0"/>
              </a:defRPr>
            </a:lvl3pPr>
            <a:lvl4pPr>
              <a:defRPr>
                <a:latin typeface="HelveticaNeueLT Pro 55 Roman" panose="020B0604020202020204" pitchFamily="34" charset="0"/>
              </a:defRPr>
            </a:lvl4pPr>
            <a:lvl5pPr>
              <a:defRPr>
                <a:latin typeface="HelveticaNeueLT Pro 55 Roman" panose="020B0604020202020204" pitchFamily="34" charset="0"/>
              </a:defRPr>
            </a:lvl5pPr>
          </a:lstStyle>
          <a:p>
            <a:pPr lvl="0"/>
            <a:r>
              <a:rPr lang="en-US" dirty="0"/>
              <a:t>Click to add text</a:t>
            </a:r>
          </a:p>
        </p:txBody>
      </p:sp>
      <p:cxnSp>
        <p:nvCxnSpPr>
          <p:cNvPr id="10" name="Straight Connector 9"/>
          <p:cNvCxnSpPr/>
          <p:nvPr userDrawn="1"/>
        </p:nvCxnSpPr>
        <p:spPr>
          <a:xfrm>
            <a:off x="6837680" y="6549390"/>
            <a:ext cx="11785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3"/>
          </p:nvPr>
        </p:nvSpPr>
        <p:spPr/>
        <p:txBody>
          <a:bodyPr/>
          <a:lstStyle/>
          <a:p>
            <a:fld id="{E66B15C1-0E7C-4DD5-89EA-C33997CBF17B}" type="slidenum">
              <a:rPr lang="en-US" smtClean="0"/>
              <a:t>‹#›</a:t>
            </a:fld>
            <a:endParaRPr lang="en-US" dirty="0"/>
          </a:p>
        </p:txBody>
      </p:sp>
    </p:spTree>
    <p:extLst>
      <p:ext uri="{BB962C8B-B14F-4D97-AF65-F5344CB8AC3E}">
        <p14:creationId xmlns:p14="http://schemas.microsoft.com/office/powerpoint/2010/main" val="55283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5936E2-1A02-4C98-829B-B27389E2C9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3600" b="14400"/>
          <a:stretch/>
        </p:blipFill>
        <p:spPr>
          <a:xfrm>
            <a:off x="-1" y="0"/>
            <a:ext cx="12192001" cy="6794500"/>
          </a:xfrm>
          <a:prstGeom prst="rect">
            <a:avLst/>
          </a:prstGeom>
        </p:spPr>
      </p:pic>
      <p:sp>
        <p:nvSpPr>
          <p:cNvPr id="3" name="Text Placeholder 2"/>
          <p:cNvSpPr>
            <a:spLocks noGrp="1"/>
          </p:cNvSpPr>
          <p:nvPr>
            <p:ph type="body" sz="quarter" idx="10" hasCustomPrompt="1"/>
          </p:nvPr>
        </p:nvSpPr>
        <p:spPr>
          <a:xfrm>
            <a:off x="427568" y="228600"/>
            <a:ext cx="6278033" cy="4648200"/>
          </a:xfrm>
        </p:spPr>
        <p:txBody>
          <a:bodyPr/>
          <a:lstStyle>
            <a:lvl1pPr marL="0" indent="0">
              <a:lnSpc>
                <a:spcPct val="100000"/>
              </a:lnSpc>
              <a:buNone/>
              <a:defRPr sz="3833" b="1" spc="238">
                <a:solidFill>
                  <a:srgbClr val="FFFFFF"/>
                </a:solidFill>
                <a:latin typeface="Axiforma Book" panose="00000400000000000000" pitchFamily="50" charset="0"/>
                <a:cs typeface="Arial" panose="020B0604020202020204" pitchFamily="34" charset="0"/>
              </a:defRPr>
            </a:lvl1pPr>
          </a:lstStyle>
          <a:p>
            <a:pPr>
              <a:lnSpc>
                <a:spcPct val="90000"/>
              </a:lnSpc>
              <a:defRPr sz="3200" b="1" spc="200">
                <a:solidFill>
                  <a:srgbClr val="FFFFFF"/>
                </a:solidFill>
              </a:defRPr>
            </a:pPr>
            <a:r>
              <a:rPr lang="en-US" sz="3833" dirty="0"/>
              <a:t>Title</a:t>
            </a:r>
            <a:br>
              <a:rPr lang="en-US" sz="3833" dirty="0"/>
            </a:br>
            <a:r>
              <a:rPr lang="en-US" sz="3833" dirty="0"/>
              <a:t>Of PowerPoint</a:t>
            </a:r>
            <a:br>
              <a:rPr lang="en-US" sz="3833" dirty="0"/>
            </a:br>
            <a:r>
              <a:rPr lang="en-US" sz="3833" dirty="0"/>
              <a:t>Goes here, looks </a:t>
            </a:r>
            <a:br>
              <a:rPr lang="en-US" sz="3833" dirty="0"/>
            </a:br>
            <a:r>
              <a:rPr lang="en-US" sz="3833" dirty="0"/>
              <a:t>BEST IN ALL CAPS</a:t>
            </a:r>
          </a:p>
          <a:p>
            <a:pPr>
              <a:defRPr spc="150">
                <a:solidFill>
                  <a:srgbClr val="FFFFFF"/>
                </a:solidFill>
                <a:latin typeface="Axiforma Light Medium"/>
                <a:ea typeface="Axiforma Light Medium"/>
                <a:cs typeface="Axiforma Light Medium"/>
                <a:sym typeface="Axiforma Light Medium"/>
              </a:defRPr>
            </a:pPr>
            <a:endParaRPr kumimoji="0" lang="en-US" sz="1667" b="1" i="0" u="none" strike="noStrike" cap="none" spc="33" normalizeH="0" baseline="0" dirty="0">
              <a:ln>
                <a:noFill/>
              </a:ln>
              <a:solidFill>
                <a:schemeClr val="bg1"/>
              </a:solidFill>
              <a:effectLst/>
              <a:uFillTx/>
              <a:latin typeface="Axiforma Light"/>
              <a:ea typeface="Axiforma Light"/>
              <a:cs typeface="Axiforma Light"/>
              <a:sym typeface="Wingdings" panose="05000000000000000000" pitchFamily="2" charset="2"/>
            </a:endParaRPr>
          </a:p>
          <a:p>
            <a:pPr>
              <a:defRPr sz="1200" spc="24">
                <a:solidFill>
                  <a:srgbClr val="FFFFFF"/>
                </a:solidFill>
                <a:latin typeface="Axiforma Light Medium"/>
                <a:ea typeface="Axiforma Light Medium"/>
                <a:cs typeface="Axiforma Light Medium"/>
                <a:sym typeface="Axiforma Light Medium"/>
              </a:defRPr>
            </a:pPr>
            <a:endParaRPr kumimoji="0" lang="en-US" sz="1667" b="1" i="0" u="none" strike="noStrike" cap="none" spc="33" normalizeH="0" baseline="0" dirty="0">
              <a:ln>
                <a:noFill/>
              </a:ln>
              <a:solidFill>
                <a:schemeClr val="bg1"/>
              </a:solidFill>
              <a:effectLst/>
              <a:uFillTx/>
              <a:latin typeface="Axiforma Light"/>
              <a:ea typeface="Axiforma Light"/>
              <a:cs typeface="Axiforma Light"/>
              <a:sym typeface="Axiforma Light"/>
            </a:endParaRPr>
          </a:p>
        </p:txBody>
      </p:sp>
      <p:pic>
        <p:nvPicPr>
          <p:cNvPr id="7" name="Picture 6" descr="Text&#10;&#10;Description automatically generated with medium confidence">
            <a:extLst>
              <a:ext uri="{FF2B5EF4-FFF2-40B4-BE49-F238E27FC236}">
                <a16:creationId xmlns:a16="http://schemas.microsoft.com/office/drawing/2014/main" id="{CEE420CC-FA04-42FF-A3E3-72B1BFD53C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6000" y="6016625"/>
            <a:ext cx="2222500" cy="777875"/>
          </a:xfrm>
          <a:prstGeom prst="rect">
            <a:avLst/>
          </a:prstGeom>
        </p:spPr>
      </p:pic>
    </p:spTree>
    <p:extLst>
      <p:ext uri="{BB962C8B-B14F-4D97-AF65-F5344CB8AC3E}">
        <p14:creationId xmlns:p14="http://schemas.microsoft.com/office/powerpoint/2010/main" val="10837528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KG+Blank Slide">
    <p:spTree>
      <p:nvGrpSpPr>
        <p:cNvPr id="1" name=""/>
        <p:cNvGrpSpPr/>
        <p:nvPr/>
      </p:nvGrpSpPr>
      <p:grpSpPr>
        <a:xfrm>
          <a:off x="0" y="0"/>
          <a:ext cx="0" cy="0"/>
          <a:chOff x="0" y="0"/>
          <a:chExt cx="0" cy="0"/>
        </a:xfrm>
      </p:grpSpPr>
      <p:grpSp>
        <p:nvGrpSpPr>
          <p:cNvPr id="4" name="Group 21"/>
          <p:cNvGrpSpPr/>
          <p:nvPr userDrawn="1"/>
        </p:nvGrpSpPr>
        <p:grpSpPr>
          <a:xfrm>
            <a:off x="-3" y="0"/>
            <a:ext cx="12194791" cy="1323193"/>
            <a:chOff x="2687" y="0"/>
            <a:chExt cx="9146091" cy="1323193"/>
          </a:xfrm>
        </p:grpSpPr>
        <p:sp>
          <p:nvSpPr>
            <p:cNvPr id="5" name="Rectangle 3"/>
            <p:cNvSpPr/>
            <p:nvPr/>
          </p:nvSpPr>
          <p:spPr>
            <a:xfrm>
              <a:off x="2687" y="1"/>
              <a:ext cx="5029202" cy="13231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780" y="21600"/>
                  </a:lnTo>
                  <a:lnTo>
                    <a:pt x="0" y="21600"/>
                  </a:lnTo>
                  <a:lnTo>
                    <a:pt x="0" y="0"/>
                  </a:lnTo>
                  <a:close/>
                </a:path>
              </a:pathLst>
            </a:custGeom>
            <a:solidFill>
              <a:srgbClr val="AC101C"/>
            </a:solidFill>
            <a:ln w="12700" cap="flat">
              <a:noFill/>
              <a:miter lim="400000"/>
            </a:ln>
            <a:effectLst/>
          </p:spPr>
          <p:txBody>
            <a:bodyPr wrap="square" lIns="45719" tIns="45719" rIns="45719" bIns="45719" numCol="1" anchor="ctr">
              <a:noAutofit/>
            </a:bodyPr>
            <a:lstStyle/>
            <a:p>
              <a:pPr algn="ctr">
                <a:lnSpc>
                  <a:spcPct val="100000"/>
                </a:lnSpc>
                <a:defRPr sz="1800" spc="0">
                  <a:solidFill>
                    <a:srgbClr val="FFFFFF"/>
                  </a:solidFill>
                  <a:latin typeface="+mn-lt"/>
                  <a:ea typeface="+mn-ea"/>
                  <a:cs typeface="+mn-cs"/>
                  <a:sym typeface="Calibri"/>
                </a:defRPr>
              </a:pPr>
              <a:endParaRPr sz="1500">
                <a:latin typeface="Arial" panose="020B0604020202020204" pitchFamily="34" charset="0"/>
                <a:cs typeface="Arial" panose="020B0604020202020204" pitchFamily="34" charset="0"/>
              </a:endParaRPr>
            </a:p>
          </p:txBody>
        </p:sp>
        <p:sp>
          <p:nvSpPr>
            <p:cNvPr id="6" name="Rectangle 5"/>
            <p:cNvSpPr/>
            <p:nvPr/>
          </p:nvSpPr>
          <p:spPr>
            <a:xfrm>
              <a:off x="4372382" y="0"/>
              <a:ext cx="4776396" cy="1323192"/>
            </a:xfrm>
            <a:custGeom>
              <a:avLst/>
              <a:gdLst/>
              <a:ahLst/>
              <a:cxnLst>
                <a:cxn ang="0">
                  <a:pos x="wd2" y="hd2"/>
                </a:cxn>
                <a:cxn ang="5400000">
                  <a:pos x="wd2" y="hd2"/>
                </a:cxn>
                <a:cxn ang="10800000">
                  <a:pos x="wd2" y="hd2"/>
                </a:cxn>
                <a:cxn ang="16200000">
                  <a:pos x="wd2" y="hd2"/>
                </a:cxn>
              </a:cxnLst>
              <a:rect l="0" t="0" r="r" b="b"/>
              <a:pathLst>
                <a:path w="21600" h="21600" extrusionOk="0">
                  <a:moveTo>
                    <a:pt x="2870" y="0"/>
                  </a:moveTo>
                  <a:lnTo>
                    <a:pt x="21600" y="0"/>
                  </a:lnTo>
                  <a:lnTo>
                    <a:pt x="21600" y="21600"/>
                  </a:lnTo>
                  <a:lnTo>
                    <a:pt x="0" y="21600"/>
                  </a:lnTo>
                  <a:lnTo>
                    <a:pt x="2870" y="0"/>
                  </a:lnTo>
                  <a:close/>
                </a:path>
              </a:pathLst>
            </a:custGeom>
            <a:solidFill>
              <a:srgbClr val="ED1C2C"/>
            </a:solidFill>
            <a:ln w="12700" cap="flat">
              <a:noFill/>
              <a:miter lim="400000"/>
            </a:ln>
            <a:effectLst/>
          </p:spPr>
          <p:txBody>
            <a:bodyPr wrap="square" lIns="45719" tIns="45719" rIns="45719" bIns="45719" numCol="1" anchor="ctr">
              <a:noAutofit/>
            </a:bodyPr>
            <a:lstStyle/>
            <a:p>
              <a:pPr algn="ctr">
                <a:lnSpc>
                  <a:spcPct val="100000"/>
                </a:lnSpc>
                <a:defRPr sz="1800" spc="0">
                  <a:solidFill>
                    <a:srgbClr val="FFFFFF"/>
                  </a:solidFill>
                  <a:latin typeface="+mn-lt"/>
                  <a:ea typeface="+mn-ea"/>
                  <a:cs typeface="+mn-cs"/>
                  <a:sym typeface="Calibri"/>
                </a:defRPr>
              </a:pPr>
              <a:endParaRPr sz="1500">
                <a:latin typeface="Arial" panose="020B0604020202020204" pitchFamily="34" charset="0"/>
                <a:cs typeface="Arial" panose="020B0604020202020204" pitchFamily="34" charset="0"/>
              </a:endParaRPr>
            </a:p>
          </p:txBody>
        </p:sp>
      </p:grpSp>
      <p:sp>
        <p:nvSpPr>
          <p:cNvPr id="29" name="Text Placeholder 12"/>
          <p:cNvSpPr>
            <a:spLocks noGrp="1"/>
          </p:cNvSpPr>
          <p:nvPr>
            <p:ph type="body" sz="quarter" idx="11"/>
          </p:nvPr>
        </p:nvSpPr>
        <p:spPr>
          <a:xfrm>
            <a:off x="424493" y="387356"/>
            <a:ext cx="5689600" cy="548483"/>
          </a:xfrm>
        </p:spPr>
        <p:txBody>
          <a:bodyPr/>
          <a:lstStyle>
            <a:lvl1pPr marL="0" marR="0" indent="0" algn="l" defTabSz="1088473" rtl="0" fontAlgn="auto" latinLnBrk="0" hangingPunct="0">
              <a:lnSpc>
                <a:spcPct val="110000"/>
              </a:lnSpc>
              <a:spcBef>
                <a:spcPts val="0"/>
              </a:spcBef>
              <a:spcAft>
                <a:spcPts val="0"/>
              </a:spcAft>
              <a:buClrTx/>
              <a:buSzTx/>
              <a:buFontTx/>
              <a:buNone/>
              <a:tabLst/>
              <a:defRPr sz="2833" b="1" i="0" u="none">
                <a:solidFill>
                  <a:schemeClr val="bg1"/>
                </a:solidFill>
                <a:effectLst/>
                <a:latin typeface="Axiforma Book" panose="00000400000000000000" pitchFamily="50" charset="0"/>
                <a:cs typeface="Arial" panose="020B0604020202020204" pitchFamily="34" charset="0"/>
              </a:defRPr>
            </a:lvl1pPr>
          </a:lstStyle>
          <a:p>
            <a:endParaRPr lang="en-US" dirty="0"/>
          </a:p>
        </p:txBody>
      </p:sp>
      <p:sp>
        <p:nvSpPr>
          <p:cNvPr id="30" name="Slide Number Placeholder 29"/>
          <p:cNvSpPr>
            <a:spLocks noGrp="1"/>
          </p:cNvSpPr>
          <p:nvPr>
            <p:ph type="sldNum" sz="quarter" idx="12"/>
          </p:nvPr>
        </p:nvSpPr>
        <p:spPr>
          <a:xfrm>
            <a:off x="8784772" y="6356351"/>
            <a:ext cx="2844800" cy="365125"/>
          </a:xfrm>
        </p:spPr>
        <p:txBody>
          <a:bodyPr/>
          <a:lstStyle/>
          <a:p>
            <a:fld id="{E66B15C1-0E7C-4DD5-89EA-C33997CBF17B}" type="slidenum">
              <a:rPr lang="en-US" smtClean="0"/>
              <a:t>‹#›</a:t>
            </a:fld>
            <a:endParaRPr lang="en-US"/>
          </a:p>
        </p:txBody>
      </p:sp>
      <p:pic>
        <p:nvPicPr>
          <p:cNvPr id="9" name="Picture 4">
            <a:extLst>
              <a:ext uri="{FF2B5EF4-FFF2-40B4-BE49-F238E27FC236}">
                <a16:creationId xmlns:a16="http://schemas.microsoft.com/office/drawing/2014/main" id="{492F088E-59FB-42FB-B935-F12002F4631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4834"/>
          <a:stretch/>
        </p:blipFill>
        <p:spPr bwMode="auto">
          <a:xfrm>
            <a:off x="10071467" y="63500"/>
            <a:ext cx="1558105" cy="120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5280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picture containing text, person&#10;&#10;Description automatically generated">
            <a:extLst>
              <a:ext uri="{FF2B5EF4-FFF2-40B4-BE49-F238E27FC236}">
                <a16:creationId xmlns:a16="http://schemas.microsoft.com/office/drawing/2014/main" id="{27A432CC-1196-4868-B791-FBD8029E08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829" r="6087" b="22736"/>
          <a:stretch/>
        </p:blipFill>
        <p:spPr>
          <a:xfrm>
            <a:off x="-1" y="0"/>
            <a:ext cx="12192001" cy="6858000"/>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258E985B-6101-4EB1-A908-C743E185A7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6000" y="6016625"/>
            <a:ext cx="2222500" cy="777875"/>
          </a:xfrm>
          <a:prstGeom prst="rect">
            <a:avLst/>
          </a:prstGeom>
        </p:spPr>
      </p:pic>
    </p:spTree>
    <p:extLst>
      <p:ext uri="{BB962C8B-B14F-4D97-AF65-F5344CB8AC3E}">
        <p14:creationId xmlns:p14="http://schemas.microsoft.com/office/powerpoint/2010/main" val="100287701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KG+Blank Slide">
    <p:spTree>
      <p:nvGrpSpPr>
        <p:cNvPr id="1" name=""/>
        <p:cNvGrpSpPr/>
        <p:nvPr/>
      </p:nvGrpSpPr>
      <p:grpSpPr>
        <a:xfrm>
          <a:off x="0" y="0"/>
          <a:ext cx="0" cy="0"/>
          <a:chOff x="0" y="0"/>
          <a:chExt cx="0" cy="0"/>
        </a:xfrm>
      </p:grpSpPr>
      <p:grpSp>
        <p:nvGrpSpPr>
          <p:cNvPr id="4" name="Group 21"/>
          <p:cNvGrpSpPr/>
          <p:nvPr userDrawn="1"/>
        </p:nvGrpSpPr>
        <p:grpSpPr>
          <a:xfrm>
            <a:off x="-3" y="0"/>
            <a:ext cx="12194791" cy="1323193"/>
            <a:chOff x="2687" y="0"/>
            <a:chExt cx="9146091" cy="1323193"/>
          </a:xfrm>
        </p:grpSpPr>
        <p:sp>
          <p:nvSpPr>
            <p:cNvPr id="5" name="Rectangle 3"/>
            <p:cNvSpPr/>
            <p:nvPr/>
          </p:nvSpPr>
          <p:spPr>
            <a:xfrm>
              <a:off x="2687" y="1"/>
              <a:ext cx="5029202" cy="13231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780" y="21600"/>
                  </a:lnTo>
                  <a:lnTo>
                    <a:pt x="0" y="21600"/>
                  </a:lnTo>
                  <a:lnTo>
                    <a:pt x="0" y="0"/>
                  </a:lnTo>
                  <a:close/>
                </a:path>
              </a:pathLst>
            </a:custGeom>
            <a:solidFill>
              <a:srgbClr val="AC101C"/>
            </a:solidFill>
            <a:ln w="12700" cap="flat">
              <a:noFill/>
              <a:miter lim="400000"/>
            </a:ln>
            <a:effectLst/>
          </p:spPr>
          <p:txBody>
            <a:bodyPr wrap="square" lIns="45719" tIns="45719" rIns="45719" bIns="45719" numCol="1" anchor="ctr">
              <a:noAutofit/>
            </a:bodyPr>
            <a:lstStyle/>
            <a:p>
              <a:pPr algn="ctr">
                <a:lnSpc>
                  <a:spcPct val="100000"/>
                </a:lnSpc>
                <a:defRPr sz="1800" spc="0">
                  <a:solidFill>
                    <a:srgbClr val="FFFFFF"/>
                  </a:solidFill>
                  <a:latin typeface="+mn-lt"/>
                  <a:ea typeface="+mn-ea"/>
                  <a:cs typeface="+mn-cs"/>
                  <a:sym typeface="Calibri"/>
                </a:defRPr>
              </a:pPr>
              <a:endParaRPr sz="1500">
                <a:latin typeface="Arial" panose="020B0604020202020204" pitchFamily="34" charset="0"/>
                <a:cs typeface="Arial" panose="020B0604020202020204" pitchFamily="34" charset="0"/>
              </a:endParaRPr>
            </a:p>
          </p:txBody>
        </p:sp>
        <p:sp>
          <p:nvSpPr>
            <p:cNvPr id="6" name="Rectangle 5"/>
            <p:cNvSpPr/>
            <p:nvPr/>
          </p:nvSpPr>
          <p:spPr>
            <a:xfrm>
              <a:off x="4372382" y="0"/>
              <a:ext cx="4776396" cy="1323192"/>
            </a:xfrm>
            <a:custGeom>
              <a:avLst/>
              <a:gdLst/>
              <a:ahLst/>
              <a:cxnLst>
                <a:cxn ang="0">
                  <a:pos x="wd2" y="hd2"/>
                </a:cxn>
                <a:cxn ang="5400000">
                  <a:pos x="wd2" y="hd2"/>
                </a:cxn>
                <a:cxn ang="10800000">
                  <a:pos x="wd2" y="hd2"/>
                </a:cxn>
                <a:cxn ang="16200000">
                  <a:pos x="wd2" y="hd2"/>
                </a:cxn>
              </a:cxnLst>
              <a:rect l="0" t="0" r="r" b="b"/>
              <a:pathLst>
                <a:path w="21600" h="21600" extrusionOk="0">
                  <a:moveTo>
                    <a:pt x="2870" y="0"/>
                  </a:moveTo>
                  <a:lnTo>
                    <a:pt x="21600" y="0"/>
                  </a:lnTo>
                  <a:lnTo>
                    <a:pt x="21600" y="21600"/>
                  </a:lnTo>
                  <a:lnTo>
                    <a:pt x="0" y="21600"/>
                  </a:lnTo>
                  <a:lnTo>
                    <a:pt x="2870" y="0"/>
                  </a:lnTo>
                  <a:close/>
                </a:path>
              </a:pathLst>
            </a:custGeom>
            <a:solidFill>
              <a:srgbClr val="ED1C2C"/>
            </a:solidFill>
            <a:ln w="12700" cap="flat">
              <a:noFill/>
              <a:miter lim="400000"/>
            </a:ln>
            <a:effectLst/>
          </p:spPr>
          <p:txBody>
            <a:bodyPr wrap="square" lIns="45719" tIns="45719" rIns="45719" bIns="45719" numCol="1" anchor="ctr">
              <a:noAutofit/>
            </a:bodyPr>
            <a:lstStyle/>
            <a:p>
              <a:pPr algn="ctr">
                <a:lnSpc>
                  <a:spcPct val="100000"/>
                </a:lnSpc>
                <a:defRPr sz="1800" spc="0">
                  <a:solidFill>
                    <a:srgbClr val="FFFFFF"/>
                  </a:solidFill>
                  <a:latin typeface="+mn-lt"/>
                  <a:ea typeface="+mn-ea"/>
                  <a:cs typeface="+mn-cs"/>
                  <a:sym typeface="Calibri"/>
                </a:defRPr>
              </a:pPr>
              <a:endParaRPr sz="1500">
                <a:latin typeface="Arial" panose="020B0604020202020204" pitchFamily="34" charset="0"/>
                <a:cs typeface="Arial" panose="020B0604020202020204" pitchFamily="34" charset="0"/>
              </a:endParaRPr>
            </a:p>
          </p:txBody>
        </p:sp>
      </p:grpSp>
      <p:sp>
        <p:nvSpPr>
          <p:cNvPr id="29" name="Text Placeholder 12"/>
          <p:cNvSpPr>
            <a:spLocks noGrp="1"/>
          </p:cNvSpPr>
          <p:nvPr>
            <p:ph type="body" sz="quarter" idx="11"/>
          </p:nvPr>
        </p:nvSpPr>
        <p:spPr>
          <a:xfrm>
            <a:off x="424493" y="387356"/>
            <a:ext cx="5689600" cy="548483"/>
          </a:xfrm>
        </p:spPr>
        <p:txBody>
          <a:bodyPr/>
          <a:lstStyle>
            <a:lvl1pPr marL="0" marR="0" indent="0" algn="l" defTabSz="1088473" rtl="0" fontAlgn="auto" latinLnBrk="0" hangingPunct="0">
              <a:lnSpc>
                <a:spcPct val="110000"/>
              </a:lnSpc>
              <a:spcBef>
                <a:spcPts val="0"/>
              </a:spcBef>
              <a:spcAft>
                <a:spcPts val="0"/>
              </a:spcAft>
              <a:buClrTx/>
              <a:buSzTx/>
              <a:buFontTx/>
              <a:buNone/>
              <a:tabLst/>
              <a:defRPr sz="2833" b="1" i="0" u="none">
                <a:solidFill>
                  <a:schemeClr val="bg1"/>
                </a:solidFill>
                <a:effectLst/>
                <a:latin typeface="Axiforma Book" panose="00000400000000000000" pitchFamily="50" charset="0"/>
                <a:cs typeface="Arial" panose="020B0604020202020204" pitchFamily="34" charset="0"/>
              </a:defRPr>
            </a:lvl1pPr>
          </a:lstStyle>
          <a:p>
            <a:endParaRPr lang="en-US" dirty="0"/>
          </a:p>
        </p:txBody>
      </p:sp>
      <p:sp>
        <p:nvSpPr>
          <p:cNvPr id="30" name="Slide Number Placeholder 29"/>
          <p:cNvSpPr>
            <a:spLocks noGrp="1"/>
          </p:cNvSpPr>
          <p:nvPr>
            <p:ph type="sldNum" sz="quarter" idx="12"/>
          </p:nvPr>
        </p:nvSpPr>
        <p:spPr>
          <a:xfrm>
            <a:off x="8784772" y="6356351"/>
            <a:ext cx="2844800" cy="365125"/>
          </a:xfrm>
        </p:spPr>
        <p:txBody>
          <a:bodyPr/>
          <a:lstStyle/>
          <a:p>
            <a:fld id="{E66B15C1-0E7C-4DD5-89EA-C33997CBF17B}" type="slidenum">
              <a:rPr lang="en-US" smtClean="0"/>
              <a:t>‹#›</a:t>
            </a:fld>
            <a:endParaRPr lang="en-US"/>
          </a:p>
        </p:txBody>
      </p:sp>
      <p:pic>
        <p:nvPicPr>
          <p:cNvPr id="8" name="Picture 4">
            <a:extLst>
              <a:ext uri="{FF2B5EF4-FFF2-40B4-BE49-F238E27FC236}">
                <a16:creationId xmlns:a16="http://schemas.microsoft.com/office/drawing/2014/main" id="{ED20FFCA-6AEC-4858-B242-6BA5A741E63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4834"/>
          <a:stretch/>
        </p:blipFill>
        <p:spPr bwMode="auto">
          <a:xfrm>
            <a:off x="10071467" y="63500"/>
            <a:ext cx="1558105" cy="120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36733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descr="A picture containing person, red&#10;&#10;Description automatically generated">
            <a:extLst>
              <a:ext uri="{FF2B5EF4-FFF2-40B4-BE49-F238E27FC236}">
                <a16:creationId xmlns:a16="http://schemas.microsoft.com/office/drawing/2014/main" id="{97E1923C-5BD2-488F-8FD7-65B3B51FAC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695"/>
          <a:stretch/>
        </p:blipFill>
        <p:spPr>
          <a:xfrm>
            <a:off x="0" y="0"/>
            <a:ext cx="12192000" cy="67945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A93E00F2-8FAB-466B-9955-02E2AF114F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6000" y="6016625"/>
            <a:ext cx="2222500" cy="777875"/>
          </a:xfrm>
          <a:prstGeom prst="rect">
            <a:avLst/>
          </a:prstGeom>
        </p:spPr>
      </p:pic>
    </p:spTree>
    <p:extLst>
      <p:ext uri="{BB962C8B-B14F-4D97-AF65-F5344CB8AC3E}">
        <p14:creationId xmlns:p14="http://schemas.microsoft.com/office/powerpoint/2010/main" val="141143638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KG+Blank Slide">
    <p:spTree>
      <p:nvGrpSpPr>
        <p:cNvPr id="1" name=""/>
        <p:cNvGrpSpPr/>
        <p:nvPr/>
      </p:nvGrpSpPr>
      <p:grpSpPr>
        <a:xfrm>
          <a:off x="0" y="0"/>
          <a:ext cx="0" cy="0"/>
          <a:chOff x="0" y="0"/>
          <a:chExt cx="0" cy="0"/>
        </a:xfrm>
      </p:grpSpPr>
      <p:grpSp>
        <p:nvGrpSpPr>
          <p:cNvPr id="4" name="Group 21"/>
          <p:cNvGrpSpPr/>
          <p:nvPr userDrawn="1"/>
        </p:nvGrpSpPr>
        <p:grpSpPr>
          <a:xfrm>
            <a:off x="-3" y="0"/>
            <a:ext cx="12194791" cy="1323193"/>
            <a:chOff x="2687" y="0"/>
            <a:chExt cx="9146091" cy="1323193"/>
          </a:xfrm>
        </p:grpSpPr>
        <p:sp>
          <p:nvSpPr>
            <p:cNvPr id="5" name="Rectangle 3"/>
            <p:cNvSpPr/>
            <p:nvPr/>
          </p:nvSpPr>
          <p:spPr>
            <a:xfrm>
              <a:off x="2687" y="1"/>
              <a:ext cx="5029202" cy="13231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780" y="21600"/>
                  </a:lnTo>
                  <a:lnTo>
                    <a:pt x="0" y="21600"/>
                  </a:lnTo>
                  <a:lnTo>
                    <a:pt x="0" y="0"/>
                  </a:lnTo>
                  <a:close/>
                </a:path>
              </a:pathLst>
            </a:custGeom>
            <a:solidFill>
              <a:srgbClr val="AC101C"/>
            </a:solidFill>
            <a:ln w="12700" cap="flat">
              <a:noFill/>
              <a:miter lim="400000"/>
            </a:ln>
            <a:effectLst/>
          </p:spPr>
          <p:txBody>
            <a:bodyPr wrap="square" lIns="45719" tIns="45719" rIns="45719" bIns="45719" numCol="1" anchor="ctr">
              <a:noAutofit/>
            </a:bodyPr>
            <a:lstStyle/>
            <a:p>
              <a:pPr algn="ctr">
                <a:lnSpc>
                  <a:spcPct val="100000"/>
                </a:lnSpc>
                <a:defRPr sz="1800" spc="0">
                  <a:solidFill>
                    <a:srgbClr val="FFFFFF"/>
                  </a:solidFill>
                  <a:latin typeface="+mn-lt"/>
                  <a:ea typeface="+mn-ea"/>
                  <a:cs typeface="+mn-cs"/>
                  <a:sym typeface="Calibri"/>
                </a:defRPr>
              </a:pPr>
              <a:endParaRPr sz="1500">
                <a:latin typeface="Arial" panose="020B0604020202020204" pitchFamily="34" charset="0"/>
                <a:cs typeface="Arial" panose="020B0604020202020204" pitchFamily="34" charset="0"/>
              </a:endParaRPr>
            </a:p>
          </p:txBody>
        </p:sp>
        <p:sp>
          <p:nvSpPr>
            <p:cNvPr id="6" name="Rectangle 5"/>
            <p:cNvSpPr/>
            <p:nvPr/>
          </p:nvSpPr>
          <p:spPr>
            <a:xfrm>
              <a:off x="4372382" y="0"/>
              <a:ext cx="4776396" cy="1323192"/>
            </a:xfrm>
            <a:custGeom>
              <a:avLst/>
              <a:gdLst/>
              <a:ahLst/>
              <a:cxnLst>
                <a:cxn ang="0">
                  <a:pos x="wd2" y="hd2"/>
                </a:cxn>
                <a:cxn ang="5400000">
                  <a:pos x="wd2" y="hd2"/>
                </a:cxn>
                <a:cxn ang="10800000">
                  <a:pos x="wd2" y="hd2"/>
                </a:cxn>
                <a:cxn ang="16200000">
                  <a:pos x="wd2" y="hd2"/>
                </a:cxn>
              </a:cxnLst>
              <a:rect l="0" t="0" r="r" b="b"/>
              <a:pathLst>
                <a:path w="21600" h="21600" extrusionOk="0">
                  <a:moveTo>
                    <a:pt x="2870" y="0"/>
                  </a:moveTo>
                  <a:lnTo>
                    <a:pt x="21600" y="0"/>
                  </a:lnTo>
                  <a:lnTo>
                    <a:pt x="21600" y="21600"/>
                  </a:lnTo>
                  <a:lnTo>
                    <a:pt x="0" y="21600"/>
                  </a:lnTo>
                  <a:lnTo>
                    <a:pt x="2870" y="0"/>
                  </a:lnTo>
                  <a:close/>
                </a:path>
              </a:pathLst>
            </a:custGeom>
            <a:solidFill>
              <a:srgbClr val="ED1C2C"/>
            </a:solidFill>
            <a:ln w="12700" cap="flat">
              <a:noFill/>
              <a:miter lim="400000"/>
            </a:ln>
            <a:effectLst/>
          </p:spPr>
          <p:txBody>
            <a:bodyPr wrap="square" lIns="45719" tIns="45719" rIns="45719" bIns="45719" numCol="1" anchor="ctr">
              <a:noAutofit/>
            </a:bodyPr>
            <a:lstStyle/>
            <a:p>
              <a:pPr algn="ctr">
                <a:lnSpc>
                  <a:spcPct val="100000"/>
                </a:lnSpc>
                <a:defRPr sz="1800" spc="0">
                  <a:solidFill>
                    <a:srgbClr val="FFFFFF"/>
                  </a:solidFill>
                  <a:latin typeface="+mn-lt"/>
                  <a:ea typeface="+mn-ea"/>
                  <a:cs typeface="+mn-cs"/>
                  <a:sym typeface="Calibri"/>
                </a:defRPr>
              </a:pPr>
              <a:endParaRPr sz="1500">
                <a:latin typeface="Arial" panose="020B0604020202020204" pitchFamily="34" charset="0"/>
                <a:cs typeface="Arial" panose="020B0604020202020204" pitchFamily="34" charset="0"/>
              </a:endParaRPr>
            </a:p>
          </p:txBody>
        </p:sp>
      </p:grpSp>
      <p:sp>
        <p:nvSpPr>
          <p:cNvPr id="29" name="Text Placeholder 12"/>
          <p:cNvSpPr>
            <a:spLocks noGrp="1"/>
          </p:cNvSpPr>
          <p:nvPr>
            <p:ph type="body" sz="quarter" idx="11"/>
          </p:nvPr>
        </p:nvSpPr>
        <p:spPr>
          <a:xfrm>
            <a:off x="424493" y="387356"/>
            <a:ext cx="5689600" cy="548483"/>
          </a:xfrm>
        </p:spPr>
        <p:txBody>
          <a:bodyPr/>
          <a:lstStyle>
            <a:lvl1pPr marL="0" marR="0" indent="0" algn="l" defTabSz="1088473" rtl="0" fontAlgn="auto" latinLnBrk="0" hangingPunct="0">
              <a:lnSpc>
                <a:spcPct val="110000"/>
              </a:lnSpc>
              <a:spcBef>
                <a:spcPts val="0"/>
              </a:spcBef>
              <a:spcAft>
                <a:spcPts val="0"/>
              </a:spcAft>
              <a:buClrTx/>
              <a:buSzTx/>
              <a:buFontTx/>
              <a:buNone/>
              <a:tabLst/>
              <a:defRPr sz="2833" b="1" i="0" u="none">
                <a:solidFill>
                  <a:schemeClr val="bg1"/>
                </a:solidFill>
                <a:effectLst/>
                <a:latin typeface="Axiforma Book" panose="00000400000000000000" pitchFamily="50" charset="0"/>
                <a:cs typeface="Arial" panose="020B0604020202020204" pitchFamily="34" charset="0"/>
              </a:defRPr>
            </a:lvl1pPr>
          </a:lstStyle>
          <a:p>
            <a:endParaRPr lang="en-US" dirty="0"/>
          </a:p>
        </p:txBody>
      </p:sp>
      <p:sp>
        <p:nvSpPr>
          <p:cNvPr id="30" name="Slide Number Placeholder 29"/>
          <p:cNvSpPr>
            <a:spLocks noGrp="1"/>
          </p:cNvSpPr>
          <p:nvPr>
            <p:ph type="sldNum" sz="quarter" idx="12"/>
          </p:nvPr>
        </p:nvSpPr>
        <p:spPr>
          <a:xfrm>
            <a:off x="8784772" y="6356351"/>
            <a:ext cx="2844800" cy="365125"/>
          </a:xfrm>
        </p:spPr>
        <p:txBody>
          <a:bodyPr/>
          <a:lstStyle/>
          <a:p>
            <a:fld id="{E66B15C1-0E7C-4DD5-89EA-C33997CBF17B}" type="slidenum">
              <a:rPr lang="en-US" smtClean="0"/>
              <a:t>‹#›</a:t>
            </a:fld>
            <a:endParaRPr lang="en-US"/>
          </a:p>
        </p:txBody>
      </p:sp>
      <p:pic>
        <p:nvPicPr>
          <p:cNvPr id="8" name="Picture 4">
            <a:extLst>
              <a:ext uri="{FF2B5EF4-FFF2-40B4-BE49-F238E27FC236}">
                <a16:creationId xmlns:a16="http://schemas.microsoft.com/office/drawing/2014/main" id="{BAB84BCB-FAEA-40F2-8C87-75B57A04192B}"/>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4834"/>
          <a:stretch/>
        </p:blipFill>
        <p:spPr bwMode="auto">
          <a:xfrm>
            <a:off x="10071467" y="63500"/>
            <a:ext cx="1558105" cy="120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6270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KG+Blank Slide">
    <p:spTree>
      <p:nvGrpSpPr>
        <p:cNvPr id="1" name=""/>
        <p:cNvGrpSpPr/>
        <p:nvPr/>
      </p:nvGrpSpPr>
      <p:grpSpPr>
        <a:xfrm>
          <a:off x="0" y="0"/>
          <a:ext cx="0" cy="0"/>
          <a:chOff x="0" y="0"/>
          <a:chExt cx="0" cy="0"/>
        </a:xfrm>
      </p:grpSpPr>
      <p:grpSp>
        <p:nvGrpSpPr>
          <p:cNvPr id="4" name="Group 21"/>
          <p:cNvGrpSpPr/>
          <p:nvPr userDrawn="1"/>
        </p:nvGrpSpPr>
        <p:grpSpPr>
          <a:xfrm>
            <a:off x="-3" y="0"/>
            <a:ext cx="12194791" cy="1323193"/>
            <a:chOff x="2687" y="0"/>
            <a:chExt cx="9146091" cy="1323193"/>
          </a:xfrm>
        </p:grpSpPr>
        <p:sp>
          <p:nvSpPr>
            <p:cNvPr id="5" name="Rectangle 3"/>
            <p:cNvSpPr/>
            <p:nvPr/>
          </p:nvSpPr>
          <p:spPr>
            <a:xfrm>
              <a:off x="2687" y="1"/>
              <a:ext cx="5029202" cy="132319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780" y="21600"/>
                  </a:lnTo>
                  <a:lnTo>
                    <a:pt x="0" y="21600"/>
                  </a:lnTo>
                  <a:lnTo>
                    <a:pt x="0" y="0"/>
                  </a:lnTo>
                  <a:close/>
                </a:path>
              </a:pathLst>
            </a:custGeom>
            <a:solidFill>
              <a:srgbClr val="AC101C"/>
            </a:solidFill>
            <a:ln w="12700" cap="flat">
              <a:noFill/>
              <a:miter lim="400000"/>
            </a:ln>
            <a:effectLst/>
          </p:spPr>
          <p:txBody>
            <a:bodyPr wrap="square" lIns="45719" tIns="45719" rIns="45719" bIns="45719" numCol="1" anchor="ctr">
              <a:noAutofit/>
            </a:bodyPr>
            <a:lstStyle/>
            <a:p>
              <a:pPr algn="ctr">
                <a:lnSpc>
                  <a:spcPct val="100000"/>
                </a:lnSpc>
                <a:defRPr sz="1800" spc="0">
                  <a:solidFill>
                    <a:srgbClr val="FFFFFF"/>
                  </a:solidFill>
                  <a:latin typeface="+mn-lt"/>
                  <a:ea typeface="+mn-ea"/>
                  <a:cs typeface="+mn-cs"/>
                  <a:sym typeface="Calibri"/>
                </a:defRPr>
              </a:pPr>
              <a:endParaRPr sz="1500">
                <a:latin typeface="Arial" panose="020B0604020202020204" pitchFamily="34" charset="0"/>
                <a:cs typeface="Arial" panose="020B0604020202020204" pitchFamily="34" charset="0"/>
              </a:endParaRPr>
            </a:p>
          </p:txBody>
        </p:sp>
        <p:sp>
          <p:nvSpPr>
            <p:cNvPr id="6" name="Rectangle 5"/>
            <p:cNvSpPr/>
            <p:nvPr/>
          </p:nvSpPr>
          <p:spPr>
            <a:xfrm>
              <a:off x="4372382" y="0"/>
              <a:ext cx="4776396" cy="1323192"/>
            </a:xfrm>
            <a:custGeom>
              <a:avLst/>
              <a:gdLst/>
              <a:ahLst/>
              <a:cxnLst>
                <a:cxn ang="0">
                  <a:pos x="wd2" y="hd2"/>
                </a:cxn>
                <a:cxn ang="5400000">
                  <a:pos x="wd2" y="hd2"/>
                </a:cxn>
                <a:cxn ang="10800000">
                  <a:pos x="wd2" y="hd2"/>
                </a:cxn>
                <a:cxn ang="16200000">
                  <a:pos x="wd2" y="hd2"/>
                </a:cxn>
              </a:cxnLst>
              <a:rect l="0" t="0" r="r" b="b"/>
              <a:pathLst>
                <a:path w="21600" h="21600" extrusionOk="0">
                  <a:moveTo>
                    <a:pt x="2870" y="0"/>
                  </a:moveTo>
                  <a:lnTo>
                    <a:pt x="21600" y="0"/>
                  </a:lnTo>
                  <a:lnTo>
                    <a:pt x="21600" y="21600"/>
                  </a:lnTo>
                  <a:lnTo>
                    <a:pt x="0" y="21600"/>
                  </a:lnTo>
                  <a:lnTo>
                    <a:pt x="2870" y="0"/>
                  </a:lnTo>
                  <a:close/>
                </a:path>
              </a:pathLst>
            </a:custGeom>
            <a:solidFill>
              <a:srgbClr val="ED1C2C"/>
            </a:solidFill>
            <a:ln w="12700" cap="flat">
              <a:noFill/>
              <a:miter lim="400000"/>
            </a:ln>
            <a:effectLst/>
          </p:spPr>
          <p:txBody>
            <a:bodyPr wrap="square" lIns="45719" tIns="45719" rIns="45719" bIns="45719" numCol="1" anchor="ctr">
              <a:noAutofit/>
            </a:bodyPr>
            <a:lstStyle/>
            <a:p>
              <a:pPr algn="ctr">
                <a:lnSpc>
                  <a:spcPct val="100000"/>
                </a:lnSpc>
                <a:defRPr sz="1800" spc="0">
                  <a:solidFill>
                    <a:srgbClr val="FFFFFF"/>
                  </a:solidFill>
                  <a:latin typeface="+mn-lt"/>
                  <a:ea typeface="+mn-ea"/>
                  <a:cs typeface="+mn-cs"/>
                  <a:sym typeface="Calibri"/>
                </a:defRPr>
              </a:pPr>
              <a:endParaRPr sz="1500">
                <a:latin typeface="Arial" panose="020B0604020202020204" pitchFamily="34" charset="0"/>
                <a:cs typeface="Arial" panose="020B0604020202020204" pitchFamily="34" charset="0"/>
              </a:endParaRPr>
            </a:p>
          </p:txBody>
        </p:sp>
      </p:grpSp>
      <p:sp>
        <p:nvSpPr>
          <p:cNvPr id="29" name="Text Placeholder 12"/>
          <p:cNvSpPr>
            <a:spLocks noGrp="1"/>
          </p:cNvSpPr>
          <p:nvPr>
            <p:ph type="body" sz="quarter" idx="11"/>
          </p:nvPr>
        </p:nvSpPr>
        <p:spPr>
          <a:xfrm>
            <a:off x="424493" y="387356"/>
            <a:ext cx="5689600" cy="548483"/>
          </a:xfrm>
        </p:spPr>
        <p:txBody>
          <a:bodyPr/>
          <a:lstStyle>
            <a:lvl1pPr marL="0" marR="0" indent="0" algn="l" defTabSz="1088473" rtl="0" fontAlgn="auto" latinLnBrk="0" hangingPunct="0">
              <a:lnSpc>
                <a:spcPct val="110000"/>
              </a:lnSpc>
              <a:spcBef>
                <a:spcPts val="0"/>
              </a:spcBef>
              <a:spcAft>
                <a:spcPts val="0"/>
              </a:spcAft>
              <a:buClrTx/>
              <a:buSzTx/>
              <a:buFontTx/>
              <a:buNone/>
              <a:tabLst/>
              <a:defRPr sz="2833" b="1" i="0" u="none">
                <a:solidFill>
                  <a:schemeClr val="bg1"/>
                </a:solidFill>
                <a:effectLst/>
                <a:latin typeface="Axiforma Book" panose="00000400000000000000" pitchFamily="50" charset="0"/>
                <a:cs typeface="Arial" panose="020B0604020202020204" pitchFamily="34" charset="0"/>
              </a:defRPr>
            </a:lvl1pPr>
          </a:lstStyle>
          <a:p>
            <a:endParaRPr lang="en-US" dirty="0"/>
          </a:p>
        </p:txBody>
      </p:sp>
      <p:sp>
        <p:nvSpPr>
          <p:cNvPr id="30" name="Slide Number Placeholder 29"/>
          <p:cNvSpPr>
            <a:spLocks noGrp="1"/>
          </p:cNvSpPr>
          <p:nvPr>
            <p:ph type="sldNum" sz="quarter" idx="12"/>
          </p:nvPr>
        </p:nvSpPr>
        <p:spPr>
          <a:xfrm>
            <a:off x="8784772" y="6356351"/>
            <a:ext cx="2844800" cy="365125"/>
          </a:xfrm>
        </p:spPr>
        <p:txBody>
          <a:bodyPr/>
          <a:lstStyle/>
          <a:p>
            <a:fld id="{E66B15C1-0E7C-4DD5-89EA-C33997CBF17B}" type="slidenum">
              <a:rPr lang="en-US" smtClean="0"/>
              <a:t>‹#›</a:t>
            </a:fld>
            <a:endParaRPr lang="en-US"/>
          </a:p>
        </p:txBody>
      </p:sp>
      <p:pic>
        <p:nvPicPr>
          <p:cNvPr id="8" name="Picture 4">
            <a:extLst>
              <a:ext uri="{FF2B5EF4-FFF2-40B4-BE49-F238E27FC236}">
                <a16:creationId xmlns:a16="http://schemas.microsoft.com/office/drawing/2014/main" id="{1981A509-F997-4A49-8111-F55351664CD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4834"/>
          <a:stretch/>
        </p:blipFill>
        <p:spPr bwMode="auto">
          <a:xfrm>
            <a:off x="10071467" y="63500"/>
            <a:ext cx="1558105" cy="120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684104"/>
      </p:ext>
    </p:extLst>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78720B-5DFC-445D-9734-CA6379DDB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41F728A-21E8-4E9E-AA4F-7F35DD4762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E280E83-402B-4AAC-8D31-D87CED48C5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1B6BCE-A90D-4706-A881-6617EE81595F}" type="datetimeFigureOut">
              <a:rPr lang="en-US" smtClean="0"/>
              <a:t>6/14/2021</a:t>
            </a:fld>
            <a:endParaRPr lang="en-US"/>
          </a:p>
        </p:txBody>
      </p:sp>
      <p:sp>
        <p:nvSpPr>
          <p:cNvPr id="5" name="Footer Placeholder 4">
            <a:extLst>
              <a:ext uri="{FF2B5EF4-FFF2-40B4-BE49-F238E27FC236}">
                <a16:creationId xmlns:a16="http://schemas.microsoft.com/office/drawing/2014/main" id="{EA2DEDFE-10C9-4660-9411-1CAAD85D2B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0E5C9E-E1B1-4B5B-91A5-DC6A0DB80D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B29CD5-1E44-4407-AB9D-75A308FE7ED1}" type="slidenum">
              <a:rPr lang="en-US" smtClean="0"/>
              <a:t>‹#›</a:t>
            </a:fld>
            <a:endParaRPr lang="en-US"/>
          </a:p>
        </p:txBody>
      </p:sp>
    </p:spTree>
    <p:extLst>
      <p:ext uri="{BB962C8B-B14F-4D97-AF65-F5344CB8AC3E}">
        <p14:creationId xmlns:p14="http://schemas.microsoft.com/office/powerpoint/2010/main" val="3728146523"/>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DB4B7F-EAB0-4EBE-B8B6-C53B1E825361}" type="datetimeFigureOut">
              <a:rPr lang="en-US" smtClean="0"/>
              <a:t>6/14/2021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56C73-8960-4A89-9A56-28F31807BA70}" type="slidenum">
              <a:rPr lang="en-US" smtClean="0"/>
              <a:t>‹#›</a:t>
            </a:fld>
            <a:endParaRPr lang="en-US"/>
          </a:p>
        </p:txBody>
      </p:sp>
    </p:spTree>
    <p:extLst>
      <p:ext uri="{BB962C8B-B14F-4D97-AF65-F5344CB8AC3E}">
        <p14:creationId xmlns:p14="http://schemas.microsoft.com/office/powerpoint/2010/main" val="3401046792"/>
      </p:ext>
    </p:extLst>
  </p:cSld>
  <p:clrMap bg1="lt1" tx1="dk1" bg2="lt2" tx2="dk2" accent1="accent1" accent2="accent2" accent3="accent3" accent4="accent4" accent5="accent5" accent6="accent6" hlink="hlink" folHlink="folHlink"/>
  <p:sldLayoutIdLst>
    <p:sldLayoutId id="214748365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6"/>
            <a:ext cx="10515600" cy="1325564"/>
          </a:xfrm>
          <a:prstGeom prst="rect">
            <a:avLst/>
          </a:prstGeom>
          <a:ln w="12700">
            <a:miter lim="400000"/>
          </a:ln>
          <a:extLst>
            <a:ext uri="{C572A759-6A51-4108-AA02-DFA0A04FC94B}">
              <ma14:wrappingTextBoxFlag xmlns="" xmlns:ma14="http://schemas.microsoft.com/office/mac/drawingml/2011/main" val="1"/>
            </a:ext>
          </a:extLst>
        </p:spPr>
        <p:txBody>
          <a:bodyPr lIns="65310" tIns="65311" rIns="65310" bIns="65311" anchor="ctr">
            <a:normAutofit/>
          </a:bodyPr>
          <a:lstStyle/>
          <a:p>
            <a:r>
              <a:rPr dirty="0"/>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val="1"/>
            </a:ext>
          </a:extLst>
        </p:spPr>
        <p:txBody>
          <a:bodyPr lIns="65310" tIns="65311" rIns="65310" bIns="65311">
            <a:normAutofit/>
          </a:bodyPr>
          <a:lstStyle/>
          <a:p>
            <a:r>
              <a:rPr lang="en-US" dirty="0"/>
              <a:t>Cover page is next page </a:t>
            </a:r>
            <a:endParaRPr dirty="0"/>
          </a:p>
        </p:txBody>
      </p:sp>
      <p:sp>
        <p:nvSpPr>
          <p:cNvPr id="5" name="Slide Number Placeholder 4"/>
          <p:cNvSpPr>
            <a:spLocks noGrp="1"/>
          </p:cNvSpPr>
          <p:nvPr>
            <p:ph type="sldNum" sz="quarter" idx="4"/>
          </p:nvPr>
        </p:nvSpPr>
        <p:spPr>
          <a:xfrm>
            <a:off x="8737600" y="6356351"/>
            <a:ext cx="2844800" cy="365125"/>
          </a:xfrm>
          <a:prstGeom prst="rect">
            <a:avLst/>
          </a:prstGeom>
        </p:spPr>
        <p:txBody>
          <a:bodyPr vert="horz" lIns="130622" tIns="65311" rIns="130622" bIns="65311" rtlCol="0" anchor="ctr"/>
          <a:lstStyle>
            <a:lvl1pPr algn="r">
              <a:defRPr sz="1417">
                <a:solidFill>
                  <a:schemeClr val="tx1">
                    <a:tint val="75000"/>
                  </a:schemeClr>
                </a:solidFill>
              </a:defRPr>
            </a:lvl1pPr>
          </a:lstStyle>
          <a:p>
            <a:fld id="{E66B15C1-0E7C-4DD5-89EA-C33997CBF17B}" type="slidenum">
              <a:rPr lang="en-US" smtClean="0"/>
              <a:t>‹#›</a:t>
            </a:fld>
            <a:endParaRPr lang="en-US"/>
          </a:p>
        </p:txBody>
      </p:sp>
    </p:spTree>
    <p:extLst>
      <p:ext uri="{BB962C8B-B14F-4D97-AF65-F5344CB8AC3E}">
        <p14:creationId xmlns:p14="http://schemas.microsoft.com/office/powerpoint/2010/main" val="172047846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88" r:id="rId3"/>
    <p:sldLayoutId id="2147483686" r:id="rId4"/>
    <p:sldLayoutId id="2147483685" r:id="rId5"/>
    <p:sldLayoutId id="2147483689" r:id="rId6"/>
    <p:sldLayoutId id="2147483677" r:id="rId7"/>
    <p:sldLayoutId id="2147483676" r:id="rId8"/>
  </p:sldLayoutIdLst>
  <p:transition spd="med"/>
  <p:hf hdr="0" ftr="0" dt="0"/>
  <p:txStyles>
    <p:titleStyle>
      <a:lvl1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Axiforma Book" panose="00000400000000000000" pitchFamily="50" charset="0"/>
          <a:ea typeface="Axiforma Book" panose="00000400000000000000" pitchFamily="50" charset="0"/>
          <a:cs typeface="Arial" panose="020B0604020202020204" pitchFamily="34" charset="0"/>
          <a:sym typeface="Calibri Light"/>
        </a:defRPr>
      </a:lvl1pPr>
      <a:lvl2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326555" marR="0" indent="-326555"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Axiforma Book" panose="00000400000000000000" pitchFamily="50" charset="0"/>
          <a:ea typeface="+mn-ea"/>
          <a:cs typeface="Arial" panose="020B0604020202020204" pitchFamily="34" charset="0"/>
          <a:sym typeface="Calibri"/>
        </a:defRPr>
      </a:lvl1pPr>
      <a:lvl2pPr marL="1034091" marR="0" indent="-380981"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2pPr>
      <a:lvl3pPr marL="1763396" marR="0" indent="-457176"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3pPr>
      <a:lvl4pPr marL="2467305" marR="0" indent="-507975"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4pPr>
      <a:lvl5pPr marL="3120415" marR="0" indent="-507975"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5pPr>
      <a:lvl6pPr marL="3773526" marR="0" indent="-507975"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6pPr>
      <a:lvl7pPr marL="4426636" marR="0" indent="-507975"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7pPr>
      <a:lvl8pPr marL="5079746" marR="0" indent="-507975"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8pPr>
      <a:lvl9pPr marL="5732856" marR="0" indent="-507975"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9pPr>
    </p:bodyStyle>
    <p:otherStyle>
      <a:lvl1pPr marL="0" marR="0" indent="0"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1pPr>
      <a:lvl2pPr marL="0" marR="0" indent="653110"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2pPr>
      <a:lvl3pPr marL="0" marR="0" indent="1306220"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3pPr>
      <a:lvl4pPr marL="0" marR="0" indent="1959331"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4pPr>
      <a:lvl5pPr marL="0" marR="0" indent="2612441"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5pPr>
      <a:lvl6pPr marL="0" marR="0" indent="3265551"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6pPr>
      <a:lvl7pPr marL="0" marR="0" indent="3918661"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7pPr>
      <a:lvl8pPr marL="0" marR="0" indent="4571771"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8pPr>
      <a:lvl9pPr marL="0" marR="0" indent="5224882"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6"/>
            <a:ext cx="10515600" cy="1325564"/>
          </a:xfrm>
          <a:prstGeom prst="rect">
            <a:avLst/>
          </a:prstGeom>
          <a:ln w="12700">
            <a:miter lim="400000"/>
          </a:ln>
          <a:extLst>
            <a:ext uri="{C572A759-6A51-4108-AA02-DFA0A04FC94B}">
              <ma14:wrappingTextBoxFlag xmlns:ma14="http://schemas.microsoft.com/office/mac/drawingml/2011/main" xmlns="" val="1"/>
            </a:ext>
          </a:extLst>
        </p:spPr>
        <p:txBody>
          <a:bodyPr lIns="65310" tIns="65311" rIns="65310" bIns="65311" anchor="ctr">
            <a:normAutofit/>
          </a:bodyPr>
          <a:lstStyle/>
          <a:p>
            <a:r>
              <a:rPr dirty="0"/>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 val="1"/>
            </a:ext>
          </a:extLst>
        </p:spPr>
        <p:txBody>
          <a:bodyPr lIns="65310" tIns="65311" rIns="65310" bIns="65311">
            <a:normAutofit/>
          </a:bodyPr>
          <a:lstStyle/>
          <a:p>
            <a:r>
              <a:rPr lang="en-US" dirty="0"/>
              <a:t>Cover page is next page </a:t>
            </a:r>
            <a:endParaRPr dirty="0"/>
          </a:p>
        </p:txBody>
      </p:sp>
      <p:sp>
        <p:nvSpPr>
          <p:cNvPr id="5" name="Slide Number Placeholder 4"/>
          <p:cNvSpPr>
            <a:spLocks noGrp="1"/>
          </p:cNvSpPr>
          <p:nvPr>
            <p:ph type="sldNum" sz="quarter" idx="4"/>
          </p:nvPr>
        </p:nvSpPr>
        <p:spPr>
          <a:xfrm>
            <a:off x="8737600" y="6356351"/>
            <a:ext cx="2844800" cy="365125"/>
          </a:xfrm>
          <a:prstGeom prst="rect">
            <a:avLst/>
          </a:prstGeom>
        </p:spPr>
        <p:txBody>
          <a:bodyPr vert="horz" lIns="130622" tIns="65311" rIns="130622" bIns="65311" rtlCol="0" anchor="ctr"/>
          <a:lstStyle>
            <a:lvl1pPr algn="r">
              <a:defRPr sz="1417">
                <a:solidFill>
                  <a:schemeClr val="tx1">
                    <a:tint val="75000"/>
                  </a:schemeClr>
                </a:solidFill>
                <a:latin typeface="Axiforma Light" panose="00000400000000000000" pitchFamily="50" charset="0"/>
              </a:defRPr>
            </a:lvl1pPr>
          </a:lstStyle>
          <a:p>
            <a:fld id="{E66B15C1-0E7C-4DD5-89EA-C33997CBF17B}" type="slidenum">
              <a:rPr lang="en-US" smtClean="0"/>
              <a:pPr/>
              <a:t>‹#›</a:t>
            </a:fld>
            <a:endParaRPr lang="en-US" dirty="0"/>
          </a:p>
        </p:txBody>
      </p:sp>
    </p:spTree>
    <p:extLst>
      <p:ext uri="{BB962C8B-B14F-4D97-AF65-F5344CB8AC3E}">
        <p14:creationId xmlns:p14="http://schemas.microsoft.com/office/powerpoint/2010/main" val="209194426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82" r:id="rId3"/>
    <p:sldLayoutId id="2147483683" r:id="rId4"/>
    <p:sldLayoutId id="2147483679" r:id="rId5"/>
    <p:sldLayoutId id="2147483680" r:id="rId6"/>
    <p:sldLayoutId id="2147483673" r:id="rId7"/>
    <p:sldLayoutId id="2147483674" r:id="rId8"/>
  </p:sldLayoutIdLst>
  <p:transition spd="med"/>
  <p:hf hdr="0" ftr="0" dt="0"/>
  <p:txStyles>
    <p:titleStyle>
      <a:lvl1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Axiforma Book" panose="00000400000000000000" pitchFamily="50" charset="0"/>
          <a:ea typeface="Axiforma Book" panose="00000400000000000000" pitchFamily="50" charset="0"/>
          <a:cs typeface="Arial" panose="020B0604020202020204" pitchFamily="34" charset="0"/>
          <a:sym typeface="Calibri Light"/>
        </a:defRPr>
      </a:lvl1pPr>
      <a:lvl2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326555" marR="0" indent="-326555"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Axiforma Book" panose="00000400000000000000" pitchFamily="50" charset="0"/>
          <a:ea typeface="+mn-ea"/>
          <a:cs typeface="Arial" panose="020B0604020202020204" pitchFamily="34" charset="0"/>
          <a:sym typeface="Calibri"/>
        </a:defRPr>
      </a:lvl1pPr>
      <a:lvl2pPr marL="1034091" marR="0" indent="-380981"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2pPr>
      <a:lvl3pPr marL="1763396" marR="0" indent="-457176"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3pPr>
      <a:lvl4pPr marL="2467305" marR="0" indent="-507975"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4pPr>
      <a:lvl5pPr marL="3120415" marR="0" indent="-507975"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5pPr>
      <a:lvl6pPr marL="3773526" marR="0" indent="-507975"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6pPr>
      <a:lvl7pPr marL="4426636" marR="0" indent="-507975"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7pPr>
      <a:lvl8pPr marL="5079746" marR="0" indent="-507975"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8pPr>
      <a:lvl9pPr marL="5732856" marR="0" indent="-507975"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9pPr>
    </p:bodyStyle>
    <p:otherStyle>
      <a:lvl1pPr marL="0" marR="0" indent="0"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1pPr>
      <a:lvl2pPr marL="0" marR="0" indent="653110"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2pPr>
      <a:lvl3pPr marL="0" marR="0" indent="1306220"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3pPr>
      <a:lvl4pPr marL="0" marR="0" indent="1959331"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4pPr>
      <a:lvl5pPr marL="0" marR="0" indent="2612441"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5pPr>
      <a:lvl6pPr marL="0" marR="0" indent="3265551"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6pPr>
      <a:lvl7pPr marL="0" marR="0" indent="3918661"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7pPr>
      <a:lvl8pPr marL="0" marR="0" indent="4571771"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8pPr>
      <a:lvl9pPr marL="0" marR="0" indent="5224882"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8737600" y="6356351"/>
            <a:ext cx="2844800" cy="365125"/>
          </a:xfrm>
          <a:prstGeom prst="rect">
            <a:avLst/>
          </a:prstGeom>
        </p:spPr>
        <p:txBody>
          <a:bodyPr vert="horz" lIns="130622" tIns="65311" rIns="130622" bIns="65311" rtlCol="0" anchor="ctr"/>
          <a:lstStyle>
            <a:lvl1pPr algn="r">
              <a:defRPr sz="1417">
                <a:solidFill>
                  <a:schemeClr val="tx1">
                    <a:tint val="75000"/>
                  </a:schemeClr>
                </a:solidFill>
              </a:defRPr>
            </a:lvl1pPr>
          </a:lstStyle>
          <a:p>
            <a:fld id="{E66B15C1-0E7C-4DD5-89EA-C33997CBF17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8" r:id="rId2"/>
  </p:sldLayoutIdLst>
  <p:transition spd="med"/>
  <p:hf hdr="0" ftr="0" dt="0"/>
  <p:txStyles>
    <p:titleStyle>
      <a:lvl1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Axiforma Book" panose="00000400000000000000" pitchFamily="50" charset="0"/>
          <a:ea typeface="Axiforma Book" panose="00000400000000000000" pitchFamily="50" charset="0"/>
          <a:cs typeface="Arial" panose="020B0604020202020204" pitchFamily="34" charset="0"/>
          <a:sym typeface="Calibri Light"/>
        </a:defRPr>
      </a:lvl1pPr>
      <a:lvl2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1306220" rtl="0" latinLnBrk="0">
        <a:lnSpc>
          <a:spcPct val="90000"/>
        </a:lnSpc>
        <a:spcBef>
          <a:spcPts val="0"/>
        </a:spcBef>
        <a:spcAft>
          <a:spcPts val="0"/>
        </a:spcAft>
        <a:buClrTx/>
        <a:buSzTx/>
        <a:buFontTx/>
        <a:buNone/>
        <a:tabLst/>
        <a:defRPr sz="63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326555" marR="0" indent="-326555"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Axiforma Book" panose="00000400000000000000" pitchFamily="50" charset="0"/>
          <a:ea typeface="+mn-ea"/>
          <a:cs typeface="Arial" panose="020B0604020202020204" pitchFamily="34" charset="0"/>
          <a:sym typeface="Calibri"/>
        </a:defRPr>
      </a:lvl1pPr>
      <a:lvl2pPr marL="1034091" marR="0" indent="-380981"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2pPr>
      <a:lvl3pPr marL="1763396" marR="0" indent="-457176"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3pPr>
      <a:lvl4pPr marL="2467305" marR="0" indent="-507975"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4pPr>
      <a:lvl5pPr marL="3120415" marR="0" indent="-507975"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5pPr>
      <a:lvl6pPr marL="3773526" marR="0" indent="-507975"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6pPr>
      <a:lvl7pPr marL="4426636" marR="0" indent="-507975"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7pPr>
      <a:lvl8pPr marL="5079746" marR="0" indent="-507975"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8pPr>
      <a:lvl9pPr marL="5732856" marR="0" indent="-507975" algn="l" defTabSz="1306220" rtl="0" latinLnBrk="0">
        <a:lnSpc>
          <a:spcPct val="90000"/>
        </a:lnSpc>
        <a:spcBef>
          <a:spcPts val="1429"/>
        </a:spcBef>
        <a:spcAft>
          <a:spcPts val="0"/>
        </a:spcAft>
        <a:buClrTx/>
        <a:buSzPct val="100000"/>
        <a:buFont typeface="Arial"/>
        <a:buChar char="•"/>
        <a:tabLst/>
        <a:defRPr sz="4000" b="0" i="0" u="none" strike="noStrike" cap="none" spc="0" baseline="0">
          <a:ln>
            <a:noFill/>
          </a:ln>
          <a:solidFill>
            <a:srgbClr val="000000"/>
          </a:solidFill>
          <a:uFillTx/>
          <a:latin typeface="+mn-lt"/>
          <a:ea typeface="+mn-ea"/>
          <a:cs typeface="+mn-cs"/>
          <a:sym typeface="Calibri"/>
        </a:defRPr>
      </a:lvl9pPr>
    </p:bodyStyle>
    <p:otherStyle>
      <a:lvl1pPr marL="0" marR="0" indent="0"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1pPr>
      <a:lvl2pPr marL="0" marR="0" indent="653110"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2pPr>
      <a:lvl3pPr marL="0" marR="0" indent="1306220"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3pPr>
      <a:lvl4pPr marL="0" marR="0" indent="1959331"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4pPr>
      <a:lvl5pPr marL="0" marR="0" indent="2612441"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5pPr>
      <a:lvl6pPr marL="0" marR="0" indent="3265551"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6pPr>
      <a:lvl7pPr marL="0" marR="0" indent="3918661"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7pPr>
      <a:lvl8pPr marL="0" marR="0" indent="4571771"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8pPr>
      <a:lvl9pPr marL="0" marR="0" indent="5224882" algn="r" defTabSz="1306220" rtl="0" latinLnBrk="0">
        <a:lnSpc>
          <a:spcPct val="100000"/>
        </a:lnSpc>
        <a:spcBef>
          <a:spcPts val="0"/>
        </a:spcBef>
        <a:spcAft>
          <a:spcPts val="0"/>
        </a:spcAft>
        <a:buClrTx/>
        <a:buSzTx/>
        <a:buFontTx/>
        <a:buNone/>
        <a:tabLst/>
        <a:defRPr sz="17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4"/>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rPr dirty="0"/>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rPr lang="en-US" dirty="0"/>
              <a:t>Cover page is next page </a:t>
            </a:r>
            <a:endParaRPr dirty="0"/>
          </a:p>
        </p:txBody>
      </p:sp>
      <p:sp>
        <p:nvSpPr>
          <p:cNvPr id="5" name="Slide Number Placeholder 4"/>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6B15C1-0E7C-4DD5-89EA-C33997CBF17B}"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Lst>
  <p:transition spd="med"/>
  <p:hf hdr="0" ftr="0" dt="0"/>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panose="020B0604020202020204" pitchFamily="34" charset="0"/>
          <a:ea typeface="Arial" panose="020B0604020202020204" pitchFamily="34" charset="0"/>
          <a:cs typeface="Arial" panose="020B0604020202020204" pitchFamily="34" charset="0"/>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15.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19.jpe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chart" Target="../charts/chart8.xml"/><Relationship Id="rId9" Type="http://schemas.openxmlformats.org/officeDocument/2006/relationships/image" Target="../media/image27.png"/><Relationship Id="rId1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comments" Target="../comments/comment3.xml"/><Relationship Id="rId4" Type="http://schemas.openxmlformats.org/officeDocument/2006/relationships/chart" Target="../charts/char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openxmlformats.org/officeDocument/2006/relationships/image" Target="../media/image19.jpeg"/><Relationship Id="rId7" Type="http://schemas.openxmlformats.org/officeDocument/2006/relationships/image" Target="../media/image36.svg"/><Relationship Id="rId12" Type="http://schemas.openxmlformats.org/officeDocument/2006/relationships/image" Target="../media/image41.png"/><Relationship Id="rId2" Type="http://schemas.openxmlformats.org/officeDocument/2006/relationships/notesSlide" Target="../notesSlides/notesSlide13.xml"/><Relationship Id="rId16" Type="http://schemas.openxmlformats.org/officeDocument/2006/relationships/chart" Target="../charts/chart10.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chart" Target="../charts/chart11.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comments" Target="../comments/comment4.xml"/><Relationship Id="rId4" Type="http://schemas.openxmlformats.org/officeDocument/2006/relationships/chart" Target="../charts/char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chart" Target="../charts/char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chart" Target="../charts/chart14.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chart" Target="../charts/char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comments" Target="../comments/comment6.xml"/><Relationship Id="rId4" Type="http://schemas.openxmlformats.org/officeDocument/2006/relationships/chart" Target="../charts/chart17.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chart" Target="../charts/char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chart" Target="../charts/chart19.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chart" Target="../charts/chart20.xml"/></Relationships>
</file>

<file path=ppt/slides/_rels/slide31.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chart" Target="../charts/chart2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chart" Target="../charts/chart23.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chart" Target="../charts/chart24.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chart" Target="../charts/chart25.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comments" Target="../comments/commen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www.co.san-augustine.tx.us/" TargetMode="External"/><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hyperlink" Target="https://www.facebook.com/broaddusmayor/" TargetMode="External"/><Relationship Id="rId5" Type="http://schemas.openxmlformats.org/officeDocument/2006/relationships/hyperlink" Target="https://www.facebook.com/SanAugustineChamber" TargetMode="External"/><Relationship Id="rId4" Type="http://schemas.openxmlformats.org/officeDocument/2006/relationships/hyperlink" Target="https://www.cityofsanaugustinetx.gov/administration/page/service-providers"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www.connectmycommunity.org/wp-content/uploads/2016/09/Local-Policy-Guide.pdf" TargetMode="External"/><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hyperlink" Target="https://www.pewtrusts.org/en/research-and-analysis/reports/2020/02/how-states-are-expanding-broadband-access" TargetMode="External"/><Relationship Id="rId5" Type="http://schemas.openxmlformats.org/officeDocument/2006/relationships/hyperlink" Target="https://nextcenturycities.org/becoming-broadband-ready/" TargetMode="External"/><Relationship Id="rId4" Type="http://schemas.openxmlformats.org/officeDocument/2006/relationships/hyperlink" Target="https://onlinepermits.mcallen.net/Portal/default.aspx"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hyperlink" Target="https://www.fcc.gov/broadbandbenefi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hyperlink" Target="https://www.myconnectedcommunity.org/san-augustine-county/"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comments" Target="../comments/comment2.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26101" y="1378519"/>
            <a:ext cx="7697953" cy="7550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defTabSz="1219170" hangingPunct="0">
              <a:lnSpc>
                <a:spcPct val="110000"/>
              </a:lnSpc>
            </a:pPr>
            <a:r>
              <a:rPr lang="en-US" sz="3733" b="1" dirty="0">
                <a:solidFill>
                  <a:srgbClr val="002C52"/>
                </a:solidFill>
                <a:latin typeface="Arial" panose="020B0604020202020204" pitchFamily="34" charset="0"/>
                <a:cs typeface="Arial" panose="020B0604020202020204" pitchFamily="34" charset="0"/>
              </a:rPr>
              <a:t>C</a:t>
            </a:r>
            <a:r>
              <a:rPr lang="en-US" sz="3733" b="1" spc="37" dirty="0">
                <a:solidFill>
                  <a:srgbClr val="002C52"/>
                </a:solidFill>
                <a:latin typeface="Arial" panose="020B0604020202020204" pitchFamily="34" charset="0"/>
                <a:cs typeface="Arial" panose="020B0604020202020204" pitchFamily="34" charset="0"/>
                <a:sym typeface="Helvetica Neue"/>
              </a:rPr>
              <a:t>ommunities want</a:t>
            </a:r>
          </a:p>
        </p:txBody>
      </p:sp>
      <p:sp>
        <p:nvSpPr>
          <p:cNvPr id="13" name="Text Placeholder 2"/>
          <p:cNvSpPr txBox="1">
            <a:spLocks/>
          </p:cNvSpPr>
          <p:nvPr/>
        </p:nvSpPr>
        <p:spPr>
          <a:xfrm>
            <a:off x="647046" y="2302408"/>
            <a:ext cx="11720085" cy="5397373"/>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marL="304792" indent="-304792">
              <a:lnSpc>
                <a:spcPct val="100000"/>
              </a:lnSpc>
              <a:buFont typeface="Arial" panose="020B0604020202020204" pitchFamily="34" charset="0"/>
              <a:buChar char="•"/>
            </a:pPr>
            <a:r>
              <a:rPr lang="en-US" sz="1867" dirty="0">
                <a:solidFill>
                  <a:srgbClr val="2F2C52"/>
                </a:solidFill>
                <a:latin typeface="Arial" panose="020B0604020202020204" pitchFamily="34" charset="0"/>
                <a:cs typeface="Arial" panose="020B0604020202020204" pitchFamily="34" charset="0"/>
              </a:rPr>
              <a:t>Accurate broadband maps and data at the local level</a:t>
            </a:r>
          </a:p>
          <a:p>
            <a:pPr marL="0" indent="0">
              <a:lnSpc>
                <a:spcPct val="100000"/>
              </a:lnSpc>
              <a:buNone/>
            </a:pPr>
            <a:endParaRPr lang="en-US" sz="1867" dirty="0">
              <a:solidFill>
                <a:srgbClr val="2F2C52"/>
              </a:solidFill>
              <a:latin typeface="Arial" panose="020B0604020202020204" pitchFamily="34" charset="0"/>
              <a:cs typeface="Arial" panose="020B0604020202020204" pitchFamily="34" charset="0"/>
            </a:endParaRPr>
          </a:p>
          <a:p>
            <a:pPr marL="304792" indent="-304792">
              <a:lnSpc>
                <a:spcPct val="100000"/>
              </a:lnSpc>
              <a:buFont typeface="Arial" panose="020B0604020202020204" pitchFamily="34" charset="0"/>
              <a:buChar char="•"/>
            </a:pPr>
            <a:r>
              <a:rPr lang="en-US" sz="1867" dirty="0">
                <a:solidFill>
                  <a:srgbClr val="2F2C52"/>
                </a:solidFill>
                <a:latin typeface="Arial" panose="020B0604020202020204" pitchFamily="34" charset="0"/>
                <a:cs typeface="Arial" panose="020B0604020202020204" pitchFamily="34" charset="0"/>
              </a:rPr>
              <a:t>Student access to online resources to succeed outside the classroom</a:t>
            </a:r>
          </a:p>
          <a:p>
            <a:pPr marL="0" indent="0">
              <a:lnSpc>
                <a:spcPct val="100000"/>
              </a:lnSpc>
              <a:buNone/>
            </a:pPr>
            <a:endParaRPr lang="en-US" sz="1867" dirty="0">
              <a:solidFill>
                <a:srgbClr val="2F2C52"/>
              </a:solidFill>
              <a:latin typeface="Arial" panose="020B0604020202020204" pitchFamily="34" charset="0"/>
              <a:cs typeface="Arial" panose="020B0604020202020204" pitchFamily="34" charset="0"/>
            </a:endParaRPr>
          </a:p>
          <a:p>
            <a:pPr marL="304792" indent="-304792">
              <a:lnSpc>
                <a:spcPct val="100000"/>
              </a:lnSpc>
              <a:buFont typeface="Arial" panose="020B0604020202020204" pitchFamily="34" charset="0"/>
              <a:buChar char="•"/>
            </a:pPr>
            <a:r>
              <a:rPr lang="en-US" sz="1867" dirty="0">
                <a:solidFill>
                  <a:srgbClr val="2F2C52"/>
                </a:solidFill>
                <a:latin typeface="Arial" panose="020B0604020202020204" pitchFamily="34" charset="0"/>
                <a:cs typeface="Arial" panose="020B0604020202020204" pitchFamily="34" charset="0"/>
              </a:rPr>
              <a:t>Connectivity to support telehealth and improve overall rural access to healthcare services </a:t>
            </a:r>
          </a:p>
          <a:p>
            <a:pPr marL="304792" indent="-304792">
              <a:lnSpc>
                <a:spcPct val="100000"/>
              </a:lnSpc>
              <a:buFont typeface="Arial" panose="020B0604020202020204" pitchFamily="34" charset="0"/>
              <a:buChar char="•"/>
            </a:pPr>
            <a:endParaRPr lang="en-US" sz="1867" dirty="0">
              <a:solidFill>
                <a:srgbClr val="2F2C52"/>
              </a:solidFill>
              <a:latin typeface="Arial" panose="020B0604020202020204" pitchFamily="34" charset="0"/>
              <a:cs typeface="Arial" panose="020B0604020202020204" pitchFamily="34" charset="0"/>
            </a:endParaRPr>
          </a:p>
          <a:p>
            <a:pPr marL="304792" indent="-304792">
              <a:lnSpc>
                <a:spcPct val="100000"/>
              </a:lnSpc>
              <a:buFont typeface="Arial" panose="020B0604020202020204" pitchFamily="34" charset="0"/>
              <a:buChar char="•"/>
            </a:pPr>
            <a:r>
              <a:rPr lang="en-US" sz="1867" dirty="0">
                <a:solidFill>
                  <a:srgbClr val="2F2C52"/>
                </a:solidFill>
                <a:latin typeface="Arial" panose="020B0604020202020204" pitchFamily="34" charset="0"/>
                <a:cs typeface="Arial" panose="020B0604020202020204" pitchFamily="34" charset="0"/>
              </a:rPr>
              <a:t>Local planning resources to stimulate broadband infrastructure investment</a:t>
            </a:r>
          </a:p>
          <a:p>
            <a:pPr marL="304792" indent="-304792">
              <a:lnSpc>
                <a:spcPct val="100000"/>
              </a:lnSpc>
              <a:buFont typeface="Arial" panose="020B0604020202020204" pitchFamily="34" charset="0"/>
              <a:buChar char="•"/>
            </a:pPr>
            <a:endParaRPr lang="en-US" sz="1867" dirty="0">
              <a:solidFill>
                <a:srgbClr val="2F2C52"/>
              </a:solidFill>
              <a:latin typeface="Arial" panose="020B0604020202020204" pitchFamily="34" charset="0"/>
              <a:cs typeface="Arial" panose="020B0604020202020204" pitchFamily="34" charset="0"/>
            </a:endParaRPr>
          </a:p>
          <a:p>
            <a:pPr marL="304792" indent="-304792">
              <a:lnSpc>
                <a:spcPct val="100000"/>
              </a:lnSpc>
              <a:buFont typeface="Arial" panose="020B0604020202020204" pitchFamily="34" charset="0"/>
              <a:buChar char="•"/>
            </a:pPr>
            <a:r>
              <a:rPr lang="en-US" sz="1867" dirty="0">
                <a:solidFill>
                  <a:srgbClr val="2F2C52"/>
                </a:solidFill>
                <a:latin typeface="Arial" panose="020B0604020202020204" pitchFamily="34" charset="0"/>
                <a:cs typeface="Arial" panose="020B0604020202020204" pitchFamily="34" charset="0"/>
              </a:rPr>
              <a:t>State leadership to respond to local needs and proactively coordinate broadband activities and policies</a:t>
            </a:r>
          </a:p>
          <a:p>
            <a:pPr marL="304792" indent="-304792">
              <a:lnSpc>
                <a:spcPct val="100000"/>
              </a:lnSpc>
              <a:buFont typeface="Arial" panose="020B0604020202020204" pitchFamily="34" charset="0"/>
              <a:buChar char="•"/>
            </a:pPr>
            <a:endParaRPr lang="en-US" sz="1867" dirty="0">
              <a:solidFill>
                <a:srgbClr val="2F2C52"/>
              </a:solidFill>
              <a:latin typeface="Arial" panose="020B0604020202020204" pitchFamily="34" charset="0"/>
              <a:cs typeface="Arial" panose="020B0604020202020204" pitchFamily="34" charset="0"/>
            </a:endParaRPr>
          </a:p>
          <a:p>
            <a:pPr marL="304792" indent="-304792">
              <a:lnSpc>
                <a:spcPct val="100000"/>
              </a:lnSpc>
              <a:buFont typeface="Arial" panose="020B0604020202020204" pitchFamily="34" charset="0"/>
              <a:buChar char="•"/>
            </a:pPr>
            <a:r>
              <a:rPr lang="en-US" sz="1867" dirty="0">
                <a:solidFill>
                  <a:srgbClr val="2F2C52"/>
                </a:solidFill>
                <a:latin typeface="Arial" panose="020B0604020202020204" pitchFamily="34" charset="0"/>
                <a:cs typeface="Arial" panose="020B0604020202020204" pitchFamily="34" charset="0"/>
              </a:rPr>
              <a:t>Efficient ways to identify and pursue funding and resources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52" y="52010"/>
            <a:ext cx="12192000" cy="691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7386" y="4798483"/>
            <a:ext cx="2267107" cy="195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1"/>
          <p:cNvSpPr txBox="1">
            <a:spLocks/>
          </p:cNvSpPr>
          <p:nvPr/>
        </p:nvSpPr>
        <p:spPr>
          <a:xfrm>
            <a:off x="157506" y="381000"/>
            <a:ext cx="10053110" cy="5098481"/>
          </a:xfrm>
          <a:prstGeom prst="rect">
            <a:avLst/>
          </a:prstGeom>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0" indent="0" algn="ctr">
              <a:buNone/>
            </a:pPr>
            <a:r>
              <a:rPr lang="en-US" sz="3600" b="1" dirty="0">
                <a:solidFill>
                  <a:schemeClr val="bg1"/>
                </a:solidFill>
                <a:latin typeface="Axiforma Light" panose="00000400000000000000" pitchFamily="50" charset="0"/>
                <a:ea typeface="Cambria" panose="02040503050406030204" pitchFamily="18" charset="0"/>
                <a:cs typeface="Arial" panose="020B0604020202020204" pitchFamily="34" charset="0"/>
              </a:rPr>
              <a:t>Broadband Assessment and Action Planning</a:t>
            </a:r>
          </a:p>
          <a:p>
            <a:pPr marL="0" indent="0" algn="ctr">
              <a:buNone/>
            </a:pPr>
            <a:endParaRPr lang="en-US" sz="3600" b="1" dirty="0">
              <a:solidFill>
                <a:schemeClr val="bg1"/>
              </a:solidFill>
              <a:latin typeface="Axiforma Light" panose="00000400000000000000" pitchFamily="50" charset="0"/>
              <a:ea typeface="Cambria" panose="02040503050406030204" pitchFamily="18" charset="0"/>
              <a:cs typeface="Arial" panose="020B0604020202020204" pitchFamily="34" charset="0"/>
            </a:endParaRPr>
          </a:p>
          <a:p>
            <a:pPr marL="0" indent="0" algn="ctr">
              <a:buNone/>
            </a:pPr>
            <a:r>
              <a:rPr lang="en-US" sz="3600" b="1" dirty="0">
                <a:solidFill>
                  <a:schemeClr val="bg1"/>
                </a:solidFill>
                <a:latin typeface="Axiforma Light" panose="00000400000000000000" pitchFamily="50" charset="0"/>
                <a:ea typeface="Cambria" panose="02040503050406030204" pitchFamily="18" charset="0"/>
                <a:cs typeface="Arial" panose="020B0604020202020204" pitchFamily="34" charset="0"/>
              </a:rPr>
              <a:t>San Augustine County</a:t>
            </a:r>
          </a:p>
          <a:p>
            <a:pPr marL="0" indent="0" algn="ctr">
              <a:buNone/>
            </a:pPr>
            <a:r>
              <a:rPr lang="en-US" sz="3600" b="1" dirty="0">
                <a:solidFill>
                  <a:schemeClr val="bg1"/>
                </a:solidFill>
                <a:latin typeface="Axiforma Light" panose="00000400000000000000" pitchFamily="50" charset="0"/>
                <a:ea typeface="Cambria" panose="02040503050406030204" pitchFamily="18" charset="0"/>
                <a:cs typeface="Arial" panose="020B0604020202020204" pitchFamily="34" charset="0"/>
              </a:rPr>
              <a:t>Broadband Survey Results</a:t>
            </a:r>
          </a:p>
          <a:p>
            <a:pPr marL="0" indent="0" algn="ctr">
              <a:buNone/>
            </a:pPr>
            <a:r>
              <a:rPr lang="en-US" sz="3600" b="1" dirty="0">
                <a:solidFill>
                  <a:schemeClr val="bg1"/>
                </a:solidFill>
                <a:latin typeface="Axiforma Light" panose="00000400000000000000" pitchFamily="50" charset="0"/>
                <a:ea typeface="Cambria" panose="02040503050406030204" pitchFamily="18" charset="0"/>
                <a:cs typeface="Arial" panose="020B0604020202020204" pitchFamily="34" charset="0"/>
              </a:rPr>
              <a:t>April 1, 2021</a:t>
            </a:r>
          </a:p>
          <a:p>
            <a:pPr marL="0" indent="0">
              <a:buNone/>
            </a:pPr>
            <a:endParaRPr lang="en-US" sz="5333" dirty="0">
              <a:solidFill>
                <a:schemeClr val="bg1"/>
              </a:solidFill>
              <a:latin typeface="Arial" panose="020B0604020202020204" pitchFamily="34" charset="0"/>
              <a:cs typeface="Arial" panose="020B0604020202020204" pitchFamily="34" charset="0"/>
            </a:endParaRPr>
          </a:p>
        </p:txBody>
      </p:sp>
      <p:sp>
        <p:nvSpPr>
          <p:cNvPr id="11" name="Content Placeholder 2"/>
          <p:cNvSpPr txBox="1">
            <a:spLocks/>
          </p:cNvSpPr>
          <p:nvPr/>
        </p:nvSpPr>
        <p:spPr>
          <a:xfrm>
            <a:off x="492786" y="3700772"/>
            <a:ext cx="5193537" cy="1288611"/>
          </a:xfrm>
          <a:prstGeom prst="rect">
            <a:avLst/>
          </a:prstGeom>
        </p:spPr>
        <p:txBody>
          <a:bodyPr vert="horz" lIns="121920" tIns="60960" rIns="121920" bIns="6096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dirty="0">
              <a:solidFill>
                <a:schemeClr val="bg1"/>
              </a:solidFill>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157506" y="4798483"/>
            <a:ext cx="5603215" cy="1288611"/>
          </a:xfrm>
          <a:prstGeom prst="rect">
            <a:avLst/>
          </a:prstGeom>
        </p:spPr>
        <p:txBody>
          <a:bodyPr vert="horz" lIns="121920" tIns="60960" rIns="121920" bIns="6096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33" b="1" dirty="0">
                <a:solidFill>
                  <a:schemeClr val="bg1"/>
                </a:solidFill>
                <a:latin typeface="Axiforma Light" panose="00000400000000000000" pitchFamily="50" charset="0"/>
                <a:ea typeface="Cambria" panose="02040503050406030204" pitchFamily="18" charset="0"/>
                <a:cs typeface="Arial" panose="020B0604020202020204" pitchFamily="34" charset="0"/>
              </a:rPr>
              <a:t>Pam Waggoner	</a:t>
            </a:r>
          </a:p>
          <a:p>
            <a:r>
              <a:rPr lang="en-US" sz="1400" dirty="0">
                <a:solidFill>
                  <a:schemeClr val="bg1"/>
                </a:solidFill>
                <a:latin typeface="Axiforma Light" panose="00000400000000000000" pitchFamily="50" charset="0"/>
                <a:ea typeface="Cambria" panose="02040503050406030204" pitchFamily="18" charset="0"/>
                <a:cs typeface="Arial" panose="020B0604020202020204" pitchFamily="34" charset="0"/>
              </a:rPr>
              <a:t>Broadband Solutions Manager, Connected Nation Texas</a:t>
            </a:r>
          </a:p>
        </p:txBody>
      </p:sp>
      <p:pic>
        <p:nvPicPr>
          <p:cNvPr id="3" name="Picture 2" descr="Logo&#10;&#10;Description automatically generated">
            <a:extLst>
              <a:ext uri="{FF2B5EF4-FFF2-40B4-BE49-F238E27FC236}">
                <a16:creationId xmlns:a16="http://schemas.microsoft.com/office/drawing/2014/main" id="{252966C9-1F90-47C2-BE1F-413623AF68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2523" y="5716988"/>
            <a:ext cx="1860604" cy="1039412"/>
          </a:xfrm>
          <a:prstGeom prst="rect">
            <a:avLst/>
          </a:prstGeom>
        </p:spPr>
      </p:pic>
    </p:spTree>
    <p:extLst>
      <p:ext uri="{BB962C8B-B14F-4D97-AF65-F5344CB8AC3E}">
        <p14:creationId xmlns:p14="http://schemas.microsoft.com/office/powerpoint/2010/main" val="121809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D8BE2535-D06A-4E5B-B645-4B9C3AB321BB}"/>
              </a:ext>
            </a:extLst>
          </p:cNvPr>
          <p:cNvSpPr txBox="1"/>
          <p:nvPr/>
        </p:nvSpPr>
        <p:spPr>
          <a:xfrm>
            <a:off x="0" y="114945"/>
            <a:ext cx="8892792" cy="891248"/>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 San Augustine County:</a:t>
            </a:r>
          </a:p>
          <a:p>
            <a:pPr marL="194728" indent="0">
              <a:buNone/>
            </a:pPr>
            <a:r>
              <a:rPr lang="en-US" sz="2400" spc="37" dirty="0">
                <a:solidFill>
                  <a:schemeClr val="bg1"/>
                </a:solidFill>
                <a:latin typeface="Axiforma Light" panose="00000400000000000000" pitchFamily="50" charset="0"/>
                <a:sym typeface="Helvetica Neue"/>
              </a:rPr>
              <a:t> Broadband 25M/3M</a:t>
            </a:r>
          </a:p>
        </p:txBody>
      </p:sp>
      <p:pic>
        <p:nvPicPr>
          <p:cNvPr id="10" name="Picture 9">
            <a:extLst>
              <a:ext uri="{FF2B5EF4-FFF2-40B4-BE49-F238E27FC236}">
                <a16:creationId xmlns:a16="http://schemas.microsoft.com/office/drawing/2014/main" id="{EE412D96-8B8A-4B15-9FC0-5403A9810B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485" y="2187137"/>
            <a:ext cx="10004915" cy="4670864"/>
          </a:xfrm>
          <a:prstGeom prst="rect">
            <a:avLst/>
          </a:prstGeom>
        </p:spPr>
      </p:pic>
      <p:pic>
        <p:nvPicPr>
          <p:cNvPr id="11" name="Picture 4">
            <a:extLst>
              <a:ext uri="{FF2B5EF4-FFF2-40B4-BE49-F238E27FC236}">
                <a16:creationId xmlns:a16="http://schemas.microsoft.com/office/drawing/2014/main" id="{5DA3AC8D-A7EA-4DA4-A07A-62A8BF3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485" y="1223795"/>
            <a:ext cx="10004915" cy="5566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489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218218"/>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40152EA3-78EF-416F-86FA-29819089D08F}"/>
              </a:ext>
            </a:extLst>
          </p:cNvPr>
          <p:cNvSpPr txBox="1"/>
          <p:nvPr/>
        </p:nvSpPr>
        <p:spPr>
          <a:xfrm rot="10800000" flipV="1">
            <a:off x="508000" y="224832"/>
            <a:ext cx="7827666" cy="800100"/>
          </a:xfrm>
          <a:prstGeom prst="rect">
            <a:avLst/>
          </a:prstGeom>
          <a:noFill/>
          <a:ln>
            <a:noFill/>
          </a:ln>
        </p:spPr>
        <p:txBody>
          <a:bodyPr spcFirstLastPara="1" wrap="square" lIns="121900" tIns="121900" rIns="121900" bIns="121900" rtlCol="0" anchor="t" anchorCtr="0">
            <a:normAutofit fontScale="47500" lnSpcReduction="20000"/>
          </a:bodyPr>
          <a:lstStyle/>
          <a:p>
            <a:pPr marL="194728" indent="0" algn="ctr">
              <a:buNone/>
            </a:pPr>
            <a:endParaRPr lang="en-US" sz="8800" spc="37" dirty="0">
              <a:solidFill>
                <a:srgbClr val="65656A"/>
              </a:solidFill>
              <a:sym typeface="Helvetica Neue"/>
            </a:endParaRPr>
          </a:p>
        </p:txBody>
      </p:sp>
      <p:sp>
        <p:nvSpPr>
          <p:cNvPr id="5" name="TextBox 4">
            <a:extLst>
              <a:ext uri="{FF2B5EF4-FFF2-40B4-BE49-F238E27FC236}">
                <a16:creationId xmlns:a16="http://schemas.microsoft.com/office/drawing/2014/main" id="{3C631053-31BC-4447-AB4F-E9011CA7B920}"/>
              </a:ext>
            </a:extLst>
          </p:cNvPr>
          <p:cNvSpPr txBox="1"/>
          <p:nvPr/>
        </p:nvSpPr>
        <p:spPr>
          <a:xfrm>
            <a:off x="120580" y="190515"/>
            <a:ext cx="9365064" cy="834418"/>
          </a:xfrm>
          <a:prstGeom prst="rect">
            <a:avLst/>
          </a:prstGeom>
          <a:noFill/>
          <a:ln>
            <a:noFill/>
          </a:ln>
        </p:spPr>
        <p:txBody>
          <a:bodyPr spcFirstLastPara="1" wrap="square" lIns="121900" tIns="121900" rIns="121900" bIns="121900" rtlCol="0" anchor="t" anchorCtr="0">
            <a:noAutofit/>
          </a:bodyPr>
          <a:lstStyle/>
          <a:p>
            <a:r>
              <a:rPr lang="en-US" sz="2400" b="0" dirty="0">
                <a:solidFill>
                  <a:schemeClr val="bg1"/>
                </a:solidFill>
                <a:latin typeface="Axiforma Light" panose="00000400000000000000" pitchFamily="50" charset="0"/>
              </a:rPr>
              <a:t>Residential:  Service</a:t>
            </a:r>
          </a:p>
          <a:p>
            <a:r>
              <a:rPr lang="en-US" sz="1400" b="0" dirty="0">
                <a:solidFill>
                  <a:schemeClr val="bg1"/>
                </a:solidFill>
                <a:latin typeface="Axiforma Light" panose="00000400000000000000" pitchFamily="50" charset="0"/>
              </a:rPr>
              <a:t>Broadband Access , Adoption, and Use</a:t>
            </a:r>
          </a:p>
        </p:txBody>
      </p:sp>
      <p:graphicFrame>
        <p:nvGraphicFramePr>
          <p:cNvPr id="7" name="Chart 6">
            <a:extLst>
              <a:ext uri="{FF2B5EF4-FFF2-40B4-BE49-F238E27FC236}">
                <a16:creationId xmlns:a16="http://schemas.microsoft.com/office/drawing/2014/main" id="{51BA8F7F-4AF9-464F-9599-DEC986A3B6EF}"/>
              </a:ext>
            </a:extLst>
          </p:cNvPr>
          <p:cNvGraphicFramePr/>
          <p:nvPr>
            <p:extLst>
              <p:ext uri="{D42A27DB-BD31-4B8C-83A1-F6EECF244321}">
                <p14:modId xmlns:p14="http://schemas.microsoft.com/office/powerpoint/2010/main" val="928950626"/>
              </p:ext>
            </p:extLst>
          </p:nvPr>
        </p:nvGraphicFramePr>
        <p:xfrm>
          <a:off x="198782" y="2458132"/>
          <a:ext cx="11794435" cy="4399868"/>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D0970E67-854B-4E65-8C10-B907DC4ACA24}"/>
              </a:ext>
            </a:extLst>
          </p:cNvPr>
          <p:cNvSpPr txBox="1"/>
          <p:nvPr/>
        </p:nvSpPr>
        <p:spPr>
          <a:xfrm>
            <a:off x="473164" y="1431537"/>
            <a:ext cx="10900229" cy="533400"/>
          </a:xfrm>
          <a:prstGeom prst="rect">
            <a:avLst/>
          </a:prstGeom>
          <a:noFill/>
          <a:ln>
            <a:noFill/>
          </a:ln>
        </p:spPr>
        <p:txBody>
          <a:bodyPr spcFirstLastPara="1" wrap="square" lIns="121900" tIns="121900" rIns="121900" bIns="121900" rtlCol="0" anchor="t" anchorCtr="0">
            <a:noAutofit/>
          </a:bodyPr>
          <a:lstStyle/>
          <a:p>
            <a:pPr marL="0" marR="0" lvl="0" indent="0" algn="ctr" defTabSz="1088473" rtl="0" eaLnBrk="1" fontAlgn="auto" latinLnBrk="0" hangingPunct="0">
              <a:lnSpc>
                <a:spcPct val="110000"/>
              </a:lnSpc>
              <a:spcBef>
                <a:spcPts val="0"/>
              </a:spcBef>
              <a:spcAft>
                <a:spcPts val="0"/>
              </a:spcAft>
              <a:buClrTx/>
              <a:buSzTx/>
              <a:buFontTx/>
              <a:buNone/>
              <a:tabLst/>
              <a:defRPr/>
            </a:pPr>
            <a:r>
              <a:rPr kumimoji="0" lang="en-US" sz="16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This chart shows the primary reason households without a connection in the community do not or cannot subscribe to broadband service. This chart compares households in the community to those across other participating communities.</a:t>
            </a:r>
          </a:p>
        </p:txBody>
      </p:sp>
      <p:sp>
        <p:nvSpPr>
          <p:cNvPr id="8" name="TextBox 7">
            <a:extLst>
              <a:ext uri="{FF2B5EF4-FFF2-40B4-BE49-F238E27FC236}">
                <a16:creationId xmlns:a16="http://schemas.microsoft.com/office/drawing/2014/main" id="{C465D2CC-02AD-4B75-BEAF-B93062D1E455}"/>
              </a:ext>
            </a:extLst>
          </p:cNvPr>
          <p:cNvSpPr txBox="1"/>
          <p:nvPr/>
        </p:nvSpPr>
        <p:spPr>
          <a:xfrm>
            <a:off x="5660571" y="1785257"/>
            <a:ext cx="71636" cy="45719"/>
          </a:xfrm>
          <a:prstGeom prst="rect">
            <a:avLst/>
          </a:prstGeom>
          <a:noFill/>
          <a:ln>
            <a:noFill/>
          </a:ln>
        </p:spPr>
        <p:txBody>
          <a:bodyPr spcFirstLastPara="1" wrap="square" lIns="121900" tIns="121900" rIns="121900" bIns="121900" rtlCol="0" anchor="t" anchorCtr="0">
            <a:normAutofit fontScale="25000" lnSpcReduction="20000"/>
          </a:bodyPr>
          <a:lstStyle/>
          <a:p>
            <a:pPr marL="194728" indent="0" algn="ctr">
              <a:buNone/>
            </a:pPr>
            <a:endParaRPr lang="en-US" sz="8800" spc="37" dirty="0">
              <a:solidFill>
                <a:srgbClr val="65656A"/>
              </a:solidFill>
              <a:sym typeface="Helvetica Neue"/>
            </a:endParaRPr>
          </a:p>
        </p:txBody>
      </p:sp>
      <p:sp>
        <p:nvSpPr>
          <p:cNvPr id="10" name="TextBox 9">
            <a:extLst>
              <a:ext uri="{FF2B5EF4-FFF2-40B4-BE49-F238E27FC236}">
                <a16:creationId xmlns:a16="http://schemas.microsoft.com/office/drawing/2014/main" id="{0F146103-BD31-40FA-938B-C21D3E692113}"/>
              </a:ext>
            </a:extLst>
          </p:cNvPr>
          <p:cNvSpPr txBox="1"/>
          <p:nvPr/>
        </p:nvSpPr>
        <p:spPr>
          <a:xfrm rot="10800000" flipH="1" flipV="1">
            <a:off x="590367" y="1452377"/>
            <a:ext cx="10665822" cy="665759"/>
          </a:xfrm>
          <a:prstGeom prst="rect">
            <a:avLst/>
          </a:prstGeom>
          <a:noFill/>
          <a:ln>
            <a:noFill/>
          </a:ln>
        </p:spPr>
        <p:txBody>
          <a:bodyPr spcFirstLastPara="1" wrap="square" lIns="121900" tIns="121900" rIns="121900" bIns="121900" rtlCol="0" anchor="t" anchorCtr="0">
            <a:normAutofit fontScale="32500" lnSpcReduction="20000"/>
          </a:bodyPr>
          <a:lstStyle/>
          <a:p>
            <a:pPr algn="ctr"/>
            <a:endParaRPr lang="en-US" sz="8800" dirty="0">
              <a:latin typeface="Axiforma Light" panose="00000400000000000000" pitchFamily="50" charset="0"/>
            </a:endParaRPr>
          </a:p>
        </p:txBody>
      </p:sp>
    </p:spTree>
    <p:extLst>
      <p:ext uri="{BB962C8B-B14F-4D97-AF65-F5344CB8AC3E}">
        <p14:creationId xmlns:p14="http://schemas.microsoft.com/office/powerpoint/2010/main" val="1303988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2ECD18-8269-44C3-8013-9FDBA1892F6C}"/>
              </a:ext>
            </a:extLst>
          </p:cNvPr>
          <p:cNvSpPr>
            <a:spLocks noGrp="1"/>
          </p:cNvSpPr>
          <p:nvPr>
            <p:ph type="body" sz="quarter" idx="10"/>
          </p:nvPr>
        </p:nvSpPr>
        <p:spPr>
          <a:xfrm>
            <a:off x="793595" y="2399730"/>
            <a:ext cx="10604809" cy="1478675"/>
          </a:xfrm>
        </p:spPr>
        <p:txBody>
          <a:bodyPr>
            <a:normAutofit/>
          </a:bodyPr>
          <a:lstStyle>
            <a:defPPr marL="0" marR="0" indent="0" algn="l" defTabSz="1088473" rtl="0" fontAlgn="auto" latinLnBrk="1" hangingPunct="0">
              <a:lnSpc>
                <a:spcPct val="100000"/>
              </a:lnSpc>
              <a:spcBef>
                <a:spcPts val="0"/>
              </a:spcBef>
              <a:spcAft>
                <a:spcPts val="0"/>
              </a:spcAft>
              <a:buClrTx/>
              <a:buSzTx/>
              <a:buFontTx/>
              <a:buNone/>
              <a:tabLst/>
              <a:defRPr kumimoji="0" sz="2167" b="0" i="0" u="none" strike="noStrike" cap="none" spc="0" normalizeH="0" baseline="0">
                <a:ln>
                  <a:noFill/>
                </a:ln>
                <a:solidFill>
                  <a:srgbClr val="000000"/>
                </a:solidFill>
                <a:effectLst/>
                <a:uFillTx/>
              </a:defRPr>
            </a:defPPr>
            <a:lvl1pPr marL="0" marR="0" indent="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1pPr>
            <a:lvl2pPr marL="0" marR="0" indent="54423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2pPr>
            <a:lvl3pPr marL="0" marR="0" indent="1088473"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3pPr>
            <a:lvl4pPr marL="0" marR="0" indent="1632711"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4pPr>
            <a:lvl5pPr marL="0" marR="0" indent="217694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5pPr>
            <a:lvl6pPr marL="0" marR="0" indent="272118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6pPr>
            <a:lvl7pPr marL="0" marR="0" indent="326542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7pPr>
            <a:lvl8pPr marL="0" marR="0" indent="380965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8pPr>
            <a:lvl9pPr marL="0" marR="0" indent="435389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9pPr>
          </a:lstStyle>
          <a:p>
            <a:pPr algn="ctr"/>
            <a:br>
              <a:rPr lang="en-US" sz="2800" dirty="0">
                <a:solidFill>
                  <a:schemeClr val="bg1"/>
                </a:solidFill>
              </a:rPr>
            </a:br>
            <a:r>
              <a:rPr lang="en-US" sz="2800" b="0" dirty="0">
                <a:solidFill>
                  <a:schemeClr val="bg1"/>
                </a:solidFill>
              </a:rPr>
              <a:t>Business Survey</a:t>
            </a:r>
          </a:p>
        </p:txBody>
      </p:sp>
    </p:spTree>
    <p:extLst>
      <p:ext uri="{BB962C8B-B14F-4D97-AF65-F5344CB8AC3E}">
        <p14:creationId xmlns:p14="http://schemas.microsoft.com/office/powerpoint/2010/main" val="409408110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71FFC6-B8F7-4ABA-9F1F-3153541EEA5C}"/>
              </a:ext>
            </a:extLst>
          </p:cNvPr>
          <p:cNvSpPr>
            <a:spLocks noGrp="1"/>
          </p:cNvSpPr>
          <p:nvPr>
            <p:ph type="body" sz="quarter" idx="11"/>
          </p:nvPr>
        </p:nvSpPr>
        <p:spPr>
          <a:xfrm>
            <a:off x="185107" y="403654"/>
            <a:ext cx="6263318" cy="891746"/>
          </a:xfrm>
        </p:spPr>
        <p:txBody>
          <a:bodyPr>
            <a:noAutofit/>
          </a:bodyPr>
          <a:lstStyle>
            <a:defPPr marL="0" marR="0" indent="0" algn="l" defTabSz="1088473" rtl="0" fontAlgn="auto" latinLnBrk="1" hangingPunct="0">
              <a:lnSpc>
                <a:spcPct val="100000"/>
              </a:lnSpc>
              <a:spcBef>
                <a:spcPts val="0"/>
              </a:spcBef>
              <a:spcAft>
                <a:spcPts val="0"/>
              </a:spcAft>
              <a:buClrTx/>
              <a:buSzTx/>
              <a:buFontTx/>
              <a:buNone/>
              <a:tabLst/>
              <a:defRPr kumimoji="0" sz="2167" b="0" i="0" u="none" strike="noStrike" cap="none" spc="0" normalizeH="0" baseline="0">
                <a:ln>
                  <a:noFill/>
                </a:ln>
                <a:solidFill>
                  <a:srgbClr val="000000"/>
                </a:solidFill>
                <a:effectLst/>
                <a:uFillTx/>
              </a:defRPr>
            </a:defPPr>
            <a:lvl1pPr marL="0" marR="0" indent="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1pPr>
            <a:lvl2pPr marL="0" marR="0" indent="54423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2pPr>
            <a:lvl3pPr marL="0" marR="0" indent="1088473"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3pPr>
            <a:lvl4pPr marL="0" marR="0" indent="1632711"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4pPr>
            <a:lvl5pPr marL="0" marR="0" indent="217694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5pPr>
            <a:lvl6pPr marL="0" marR="0" indent="272118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6pPr>
            <a:lvl7pPr marL="0" marR="0" indent="326542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7pPr>
            <a:lvl8pPr marL="0" marR="0" indent="380965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8pPr>
            <a:lvl9pPr marL="0" marR="0" indent="435389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9pPr>
          </a:lstStyle>
          <a:p>
            <a:r>
              <a:rPr lang="en-US" sz="2400" b="0" dirty="0">
                <a:solidFill>
                  <a:schemeClr val="bg1"/>
                </a:solidFill>
              </a:rPr>
              <a:t> </a:t>
            </a:r>
            <a:r>
              <a:rPr lang="en-US" sz="2400" dirty="0">
                <a:solidFill>
                  <a:schemeClr val="bg1"/>
                </a:solidFill>
              </a:rPr>
              <a:t>Business:  Connections</a:t>
            </a:r>
          </a:p>
          <a:p>
            <a:r>
              <a:rPr lang="en-US" sz="1400" dirty="0">
                <a:solidFill>
                  <a:schemeClr val="bg1"/>
                </a:solidFill>
              </a:rPr>
              <a:t>  Broadband Access, Adoption and Use</a:t>
            </a:r>
          </a:p>
          <a:p>
            <a:endParaRPr lang="en-US" sz="2400" b="0" dirty="0">
              <a:solidFill>
                <a:schemeClr val="bg1"/>
              </a:solidFill>
            </a:endParaRPr>
          </a:p>
          <a:p>
            <a:endParaRPr lang="en-US" sz="2400" b="0" dirty="0">
              <a:solidFill>
                <a:schemeClr val="bg1"/>
              </a:solidFill>
            </a:endParaRPr>
          </a:p>
          <a:p>
            <a:r>
              <a:rPr lang="en-US" sz="2400" b="0" dirty="0">
                <a:solidFill>
                  <a:schemeClr val="bg1"/>
                </a:solidFill>
              </a:rPr>
              <a:t> </a:t>
            </a:r>
            <a:endParaRPr lang="en-US" sz="1400" b="0" dirty="0">
              <a:solidFill>
                <a:schemeClr val="bg1"/>
              </a:solidFill>
            </a:endParaRPr>
          </a:p>
        </p:txBody>
      </p:sp>
      <p:sp>
        <p:nvSpPr>
          <p:cNvPr id="6" name="TextBox 5">
            <a:extLst>
              <a:ext uri="{FF2B5EF4-FFF2-40B4-BE49-F238E27FC236}">
                <a16:creationId xmlns:a16="http://schemas.microsoft.com/office/drawing/2014/main" id="{04701389-B6DC-4433-A3ED-23F7192F0581}"/>
              </a:ext>
            </a:extLst>
          </p:cNvPr>
          <p:cNvSpPr txBox="1"/>
          <p:nvPr/>
        </p:nvSpPr>
        <p:spPr>
          <a:xfrm>
            <a:off x="424493" y="1460501"/>
            <a:ext cx="11132507" cy="14493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1088473" rtl="0" fontAlgn="auto" latinLnBrk="1" hangingPunct="0">
              <a:lnSpc>
                <a:spcPct val="100000"/>
              </a:lnSpc>
              <a:spcBef>
                <a:spcPts val="0"/>
              </a:spcBef>
              <a:spcAft>
                <a:spcPts val="0"/>
              </a:spcAft>
              <a:buClrTx/>
              <a:buSzTx/>
              <a:buFontTx/>
              <a:buNone/>
              <a:tabLst/>
              <a:defRPr kumimoji="0" sz="2167" b="0" i="0" u="none" strike="noStrike" cap="none" spc="0" normalizeH="0" baseline="0">
                <a:ln>
                  <a:noFill/>
                </a:ln>
                <a:solidFill>
                  <a:srgbClr val="000000"/>
                </a:solidFill>
                <a:effectLst/>
                <a:uFillTx/>
              </a:defRPr>
            </a:defPPr>
            <a:lvl1pPr marL="0" marR="0" indent="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1pPr>
            <a:lvl2pPr marL="0" marR="0" indent="54423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2pPr>
            <a:lvl3pPr marL="0" marR="0" indent="1088473"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3pPr>
            <a:lvl4pPr marL="0" marR="0" indent="1632711"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4pPr>
            <a:lvl5pPr marL="0" marR="0" indent="217694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5pPr>
            <a:lvl6pPr marL="0" marR="0" indent="272118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6pPr>
            <a:lvl7pPr marL="0" marR="0" indent="326542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7pPr>
            <a:lvl8pPr marL="0" marR="0" indent="380965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8pPr>
            <a:lvl9pPr marL="0" marR="0" indent="435389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9pPr>
          </a:lstStyle>
          <a:p>
            <a:pPr marL="0" marR="0" lvl="0" indent="0" algn="l" defTabSz="1088473" rtl="0" eaLnBrk="1" fontAlgn="auto" latinLnBrk="0" hangingPunct="0">
              <a:lnSpc>
                <a:spcPct val="110000"/>
              </a:lnSpc>
              <a:spcBef>
                <a:spcPts val="0"/>
              </a:spcBef>
              <a:spcAft>
                <a:spcPts val="0"/>
              </a:spcAft>
              <a:buClrTx/>
              <a:buSzTx/>
              <a:buFontTx/>
              <a:buNone/>
              <a:tabLst/>
              <a:defRPr/>
            </a:pPr>
            <a:r>
              <a:rPr kumimoji="0" lang="en-US" sz="1667"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This chart shows the percent of businesses that subscribe to various types of broadband</a:t>
            </a:r>
          </a:p>
          <a:p>
            <a:pPr marL="0" marR="0" lvl="0" indent="0" algn="l" defTabSz="1088473" rtl="0" eaLnBrk="1" fontAlgn="auto" latinLnBrk="0" hangingPunct="0">
              <a:lnSpc>
                <a:spcPct val="110000"/>
              </a:lnSpc>
              <a:spcBef>
                <a:spcPts val="0"/>
              </a:spcBef>
              <a:spcAft>
                <a:spcPts val="0"/>
              </a:spcAft>
              <a:buClrTx/>
              <a:buSzTx/>
              <a:buFontTx/>
              <a:buNone/>
              <a:tabLst/>
              <a:defRPr/>
            </a:pPr>
            <a:endParaRPr lang="en-US" kern="0" dirty="0">
              <a:solidFill>
                <a:srgbClr val="535353">
                  <a:lumMod val="50000"/>
                </a:srgbClr>
              </a:solidFill>
              <a:latin typeface="Axiforma Light" panose="00000400000000000000" pitchFamily="50" charset="0"/>
            </a:endParaRPr>
          </a:p>
          <a:p>
            <a:pPr marL="0" marR="0" lvl="0" indent="0" algn="ctr" defTabSz="1088473" rtl="0" eaLnBrk="1" fontAlgn="auto" latinLnBrk="0" hangingPunct="0">
              <a:lnSpc>
                <a:spcPct val="110000"/>
              </a:lnSpc>
              <a:spcBef>
                <a:spcPts val="0"/>
              </a:spcBef>
              <a:spcAft>
                <a:spcPts val="0"/>
              </a:spcAft>
              <a:buClrTx/>
              <a:buSzTx/>
              <a:buFontTx/>
              <a:buNone/>
              <a:tabLst/>
              <a:defRPr/>
            </a:pPr>
            <a:r>
              <a:rPr kumimoji="0" lang="en-US" sz="24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18 businesses responded to this survey and say they have an internet connection!</a:t>
            </a:r>
          </a:p>
        </p:txBody>
      </p:sp>
      <p:graphicFrame>
        <p:nvGraphicFramePr>
          <p:cNvPr id="9" name="Chart 8">
            <a:extLst>
              <a:ext uri="{FF2B5EF4-FFF2-40B4-BE49-F238E27FC236}">
                <a16:creationId xmlns:a16="http://schemas.microsoft.com/office/drawing/2014/main" id="{4CFE2435-32E7-4F5C-BD4A-31335DAAC543}"/>
              </a:ext>
            </a:extLst>
          </p:cNvPr>
          <p:cNvGraphicFramePr/>
          <p:nvPr>
            <p:extLst>
              <p:ext uri="{D42A27DB-BD31-4B8C-83A1-F6EECF244321}">
                <p14:modId xmlns:p14="http://schemas.microsoft.com/office/powerpoint/2010/main" val="793937754"/>
              </p:ext>
            </p:extLst>
          </p:nvPr>
        </p:nvGraphicFramePr>
        <p:xfrm>
          <a:off x="185107" y="3232204"/>
          <a:ext cx="11848849" cy="3625796"/>
        </p:xfrm>
        <a:graphic>
          <a:graphicData uri="http://schemas.openxmlformats.org/drawingml/2006/chart">
            <c:chart xmlns:c="http://schemas.openxmlformats.org/drawingml/2006/chart" xmlns:r="http://schemas.openxmlformats.org/officeDocument/2006/relationships" r:id="rId2"/>
          </a:graphicData>
        </a:graphic>
      </p:graphicFrame>
      <p:sp>
        <p:nvSpPr>
          <p:cNvPr id="7" name="Slide Number Placeholder 4">
            <a:extLst>
              <a:ext uri="{FF2B5EF4-FFF2-40B4-BE49-F238E27FC236}">
                <a16:creationId xmlns:a16="http://schemas.microsoft.com/office/drawing/2014/main" id="{9C14435A-6945-489D-A417-F03DE774E624}"/>
              </a:ext>
            </a:extLst>
          </p:cNvPr>
          <p:cNvSpPr>
            <a:spLocks noGrp="1"/>
          </p:cNvSpPr>
          <p:nvPr>
            <p:ph type="sldNum" sz="quarter" idx="12"/>
          </p:nvPr>
        </p:nvSpPr>
        <p:spPr>
          <a:xfrm>
            <a:off x="8784772" y="6356351"/>
            <a:ext cx="2844800" cy="365125"/>
          </a:xfrm>
        </p:spPr>
        <p:txBody>
          <a:bodyPr/>
          <a:lstStyle>
            <a:defPPr marL="0" marR="0" indent="0" algn="l" defTabSz="907025" rtl="0" fontAlgn="auto" latinLnBrk="1" hangingPunct="0">
              <a:lnSpc>
                <a:spcPct val="100000"/>
              </a:lnSpc>
              <a:spcBef>
                <a:spcPts val="0"/>
              </a:spcBef>
              <a:spcAft>
                <a:spcPts val="0"/>
              </a:spcAft>
              <a:buClrTx/>
              <a:buSzTx/>
              <a:buFontTx/>
              <a:buNone/>
              <a:tabLst/>
              <a:defRPr kumimoji="0" sz="1806" b="0" i="0" u="none" strike="noStrike" cap="none" spc="0" normalizeH="0" baseline="0">
                <a:ln>
                  <a:noFill/>
                </a:ln>
                <a:solidFill>
                  <a:srgbClr val="000000"/>
                </a:solidFill>
                <a:effectLst/>
                <a:uFillTx/>
              </a:defRPr>
            </a:defPPr>
            <a:lvl1pPr marL="0" marR="0" indent="0"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1pPr>
            <a:lvl2pPr marL="0" marR="0" indent="453513"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2pPr>
            <a:lvl3pPr marL="0" marR="0" indent="907025"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3pPr>
            <a:lvl4pPr marL="0" marR="0" indent="1360538"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4pPr>
            <a:lvl5pPr marL="0" marR="0" indent="1814050"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5pPr>
            <a:lvl6pPr marL="0" marR="0" indent="2267563"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6pPr>
            <a:lvl7pPr marL="0" marR="0" indent="2721074"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7pPr>
            <a:lvl8pPr marL="0" marR="0" indent="3174587"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8pPr>
            <a:lvl9pPr marL="0" marR="0" indent="3628100"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9pPr>
          </a:lstStyle>
          <a:p>
            <a:pPr marL="0" marR="0" lvl="0" indent="0" algn="r" defTabSz="1088473" rtl="0" eaLnBrk="1" fontAlgn="auto" latinLnBrk="0" hangingPunct="0">
              <a:lnSpc>
                <a:spcPct val="110000"/>
              </a:lnSpc>
              <a:spcBef>
                <a:spcPts val="0"/>
              </a:spcBef>
              <a:spcAft>
                <a:spcPts val="0"/>
              </a:spcAft>
              <a:buClrTx/>
              <a:buSzTx/>
              <a:buFontTx/>
              <a:buNone/>
              <a:tabLst/>
              <a:defRPr/>
            </a:pPr>
            <a:fld id="{E66B15C1-0E7C-4DD5-89EA-C33997CBF17B}" type="slidenum">
              <a:rPr kumimoji="0" lang="en-US" sz="1417" b="0" i="0" u="none" strike="noStrike" kern="0" cap="none" spc="33" normalizeH="0" baseline="0" noProof="0" smtClean="0">
                <a:ln>
                  <a:noFill/>
                </a:ln>
                <a:solidFill>
                  <a:srgbClr val="535353">
                    <a:tint val="75000"/>
                  </a:srgbClr>
                </a:solidFill>
                <a:effectLst/>
                <a:uLnTx/>
                <a:uFillTx/>
                <a:latin typeface="Axiforma Book" panose="00000400000000000000" pitchFamily="50" charset="0"/>
                <a:sym typeface="Axiforma Light"/>
              </a:rPr>
              <a:pPr marL="0" marR="0" lvl="0" indent="0" algn="r" defTabSz="1088473" rtl="0" eaLnBrk="1" fontAlgn="auto" latinLnBrk="0" hangingPunct="0">
                <a:lnSpc>
                  <a:spcPct val="110000"/>
                </a:lnSpc>
                <a:spcBef>
                  <a:spcPts val="0"/>
                </a:spcBef>
                <a:spcAft>
                  <a:spcPts val="0"/>
                </a:spcAft>
                <a:buClrTx/>
                <a:buSzTx/>
                <a:buFontTx/>
                <a:buNone/>
                <a:tabLst/>
                <a:defRPr/>
              </a:pPr>
              <a:t>13</a:t>
            </a:fld>
            <a:endParaRPr kumimoji="0" lang="en-US" sz="1417" b="0" i="0" u="none" strike="noStrike" kern="0" cap="none" spc="33" normalizeH="0" baseline="0" noProof="0" dirty="0">
              <a:ln>
                <a:noFill/>
              </a:ln>
              <a:solidFill>
                <a:srgbClr val="535353">
                  <a:tint val="75000"/>
                </a:srgbClr>
              </a:solidFill>
              <a:effectLst/>
              <a:uLnTx/>
              <a:uFillTx/>
              <a:latin typeface="Axiforma Book" panose="00000400000000000000" pitchFamily="50" charset="0"/>
              <a:sym typeface="Axiforma Light"/>
            </a:endParaRPr>
          </a:p>
        </p:txBody>
      </p:sp>
    </p:spTree>
    <p:extLst>
      <p:ext uri="{BB962C8B-B14F-4D97-AF65-F5344CB8AC3E}">
        <p14:creationId xmlns:p14="http://schemas.microsoft.com/office/powerpoint/2010/main" val="163162021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218219"/>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07A9E148-8418-47E9-ABF1-69EB188D1BDE}"/>
              </a:ext>
            </a:extLst>
          </p:cNvPr>
          <p:cNvSpPr txBox="1"/>
          <p:nvPr/>
        </p:nvSpPr>
        <p:spPr>
          <a:xfrm>
            <a:off x="12676" y="176981"/>
            <a:ext cx="9839902" cy="978720"/>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 Business: Digitally Interact</a:t>
            </a:r>
          </a:p>
          <a:p>
            <a:pPr marL="194728" indent="0">
              <a:buNone/>
            </a:pPr>
            <a:r>
              <a:rPr lang="en-US" sz="1400" spc="37" dirty="0">
                <a:solidFill>
                  <a:schemeClr val="bg1"/>
                </a:solidFill>
                <a:latin typeface="Axiforma Light" panose="00000400000000000000" pitchFamily="50" charset="0"/>
                <a:sym typeface="Helvetica Neue"/>
              </a:rPr>
              <a:t>  Broadband Access, Adoption, and Use</a:t>
            </a:r>
          </a:p>
          <a:p>
            <a:pPr marL="194728" indent="0">
              <a:lnSpc>
                <a:spcPct val="110000"/>
              </a:lnSpc>
              <a:buNone/>
            </a:pPr>
            <a:r>
              <a:rPr lang="en-US" sz="2400" spc="37" dirty="0">
                <a:solidFill>
                  <a:schemeClr val="bg1"/>
                </a:solidFill>
                <a:latin typeface="Axiforma Light" panose="00000400000000000000" pitchFamily="50" charset="0"/>
                <a:sym typeface="Helvetica Neue"/>
              </a:rPr>
              <a:t> </a:t>
            </a:r>
          </a:p>
          <a:p>
            <a:pPr marL="194728" indent="0">
              <a:buNone/>
            </a:pPr>
            <a:r>
              <a:rPr lang="en-US" sz="2400" spc="37" dirty="0">
                <a:solidFill>
                  <a:schemeClr val="bg1"/>
                </a:solidFill>
                <a:latin typeface="Axiforma Light" panose="00000400000000000000" pitchFamily="50" charset="0"/>
                <a:sym typeface="Helvetica Neue"/>
              </a:rPr>
              <a:t> </a:t>
            </a:r>
            <a:endParaRPr lang="en-US" sz="2400" spc="37" dirty="0">
              <a:solidFill>
                <a:schemeClr val="bg1"/>
              </a:solidFill>
              <a:sym typeface="Helvetica Neue"/>
            </a:endParaRPr>
          </a:p>
        </p:txBody>
      </p:sp>
      <p:sp>
        <p:nvSpPr>
          <p:cNvPr id="7" name="TextBox 6">
            <a:extLst>
              <a:ext uri="{FF2B5EF4-FFF2-40B4-BE49-F238E27FC236}">
                <a16:creationId xmlns:a16="http://schemas.microsoft.com/office/drawing/2014/main" id="{5E98A731-91BF-40AF-9EEA-B03AAB277112}"/>
              </a:ext>
            </a:extLst>
          </p:cNvPr>
          <p:cNvSpPr txBox="1"/>
          <p:nvPr/>
        </p:nvSpPr>
        <p:spPr>
          <a:xfrm>
            <a:off x="454891" y="1549692"/>
            <a:ext cx="11485418" cy="686855"/>
          </a:xfrm>
          <a:prstGeom prst="rect">
            <a:avLst/>
          </a:prstGeom>
          <a:noFill/>
          <a:ln>
            <a:noFill/>
          </a:ln>
        </p:spPr>
        <p:txBody>
          <a:bodyPr wrap="square">
            <a:spAutoFit/>
          </a:bodyPr>
          <a:lstStyle/>
          <a:p>
            <a:pPr marL="0" marR="0" lvl="0" indent="0" algn="l" defTabSz="1088473" rtl="0" eaLnBrk="1" fontAlgn="auto" latinLnBrk="0" hangingPunct="0">
              <a:lnSpc>
                <a:spcPct val="110000"/>
              </a:lnSpc>
              <a:spcBef>
                <a:spcPts val="0"/>
              </a:spcBef>
              <a:spcAft>
                <a:spcPts val="0"/>
              </a:spcAft>
              <a:buClrTx/>
              <a:buSzTx/>
              <a:buFontTx/>
              <a:buNone/>
              <a:tabLst/>
              <a:defRPr/>
            </a:pPr>
            <a:r>
              <a:rPr kumimoji="0" lang="en-US" sz="1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How often do you </a:t>
            </a:r>
            <a:r>
              <a:rPr lang="en-US" kern="0" spc="33" dirty="0">
                <a:solidFill>
                  <a:srgbClr val="535353">
                    <a:lumMod val="50000"/>
                  </a:srgbClr>
                </a:solidFill>
                <a:latin typeface="Axiforma Light" panose="00000400000000000000" pitchFamily="50" charset="0"/>
                <a:sym typeface="Axiforma Light"/>
              </a:rPr>
              <a:t>interact with local and non-local </a:t>
            </a:r>
            <a:r>
              <a:rPr kumimoji="0" lang="en-US" sz="1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(i.e., those within 50 miles of the community and those farther than 50 miles, respectively)? </a:t>
            </a:r>
          </a:p>
        </p:txBody>
      </p:sp>
      <p:graphicFrame>
        <p:nvGraphicFramePr>
          <p:cNvPr id="8" name="Chart 7">
            <a:extLst>
              <a:ext uri="{FF2B5EF4-FFF2-40B4-BE49-F238E27FC236}">
                <a16:creationId xmlns:a16="http://schemas.microsoft.com/office/drawing/2014/main" id="{0C40C3DC-FE57-40F1-B4EB-9BA6BFD5519B}"/>
              </a:ext>
            </a:extLst>
          </p:cNvPr>
          <p:cNvGraphicFramePr/>
          <p:nvPr>
            <p:extLst>
              <p:ext uri="{D42A27DB-BD31-4B8C-83A1-F6EECF244321}">
                <p14:modId xmlns:p14="http://schemas.microsoft.com/office/powerpoint/2010/main" val="4192360261"/>
              </p:ext>
            </p:extLst>
          </p:nvPr>
        </p:nvGraphicFramePr>
        <p:xfrm>
          <a:off x="0" y="2684833"/>
          <a:ext cx="12192000" cy="45333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06179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034981"/>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E33E3FEA-F579-41AB-980B-D98AB32F282B}"/>
              </a:ext>
            </a:extLst>
          </p:cNvPr>
          <p:cNvSpPr txBox="1"/>
          <p:nvPr/>
        </p:nvSpPr>
        <p:spPr>
          <a:xfrm>
            <a:off x="120082" y="284052"/>
            <a:ext cx="8636710" cy="978720"/>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Business: Teleworking</a:t>
            </a:r>
          </a:p>
          <a:p>
            <a:pPr marL="194728" indent="0">
              <a:buNone/>
            </a:pPr>
            <a:r>
              <a:rPr lang="en-US" sz="1400" spc="37" dirty="0">
                <a:solidFill>
                  <a:schemeClr val="bg1"/>
                </a:solidFill>
                <a:latin typeface="Axiforma Light" panose="00000400000000000000" pitchFamily="50" charset="0"/>
                <a:sym typeface="Helvetica Neue"/>
              </a:rPr>
              <a:t>Broadband Access, Adoption, and Use</a:t>
            </a:r>
          </a:p>
        </p:txBody>
      </p:sp>
      <p:sp>
        <p:nvSpPr>
          <p:cNvPr id="7" name="TextBox 6">
            <a:extLst>
              <a:ext uri="{FF2B5EF4-FFF2-40B4-BE49-F238E27FC236}">
                <a16:creationId xmlns:a16="http://schemas.microsoft.com/office/drawing/2014/main" id="{A3E9FDF0-169B-4B85-922B-1313D2B7DE0F}"/>
              </a:ext>
            </a:extLst>
          </p:cNvPr>
          <p:cNvSpPr txBox="1"/>
          <p:nvPr/>
        </p:nvSpPr>
        <p:spPr>
          <a:xfrm>
            <a:off x="508000" y="1334321"/>
            <a:ext cx="11319163" cy="3342966"/>
          </a:xfrm>
          <a:prstGeom prst="rect">
            <a:avLst/>
          </a:prstGeom>
          <a:noFill/>
          <a:ln>
            <a:noFill/>
          </a:ln>
        </p:spPr>
        <p:txBody>
          <a:bodyPr wrap="square">
            <a:spAutoFit/>
          </a:bodyPr>
          <a:lstStyle/>
          <a:p>
            <a:pPr defTabSz="1088473" hangingPunct="0">
              <a:lnSpc>
                <a:spcPct val="110000"/>
              </a:lnSpc>
              <a:defRPr/>
            </a:pPr>
            <a:r>
              <a:rPr kumimoji="0" lang="en-US" sz="1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Top 5 Remote work industries:                         </a:t>
            </a:r>
            <a:r>
              <a:rPr lang="en-US" kern="0" spc="33" dirty="0">
                <a:solidFill>
                  <a:srgbClr val="535353">
                    <a:lumMod val="50000"/>
                  </a:srgbClr>
                </a:solidFill>
                <a:latin typeface="Axiforma Light" panose="00000400000000000000" pitchFamily="50" charset="0"/>
                <a:sym typeface="Axiforma Light"/>
              </a:rPr>
              <a:t>Between 2018-19 Texas remote jobs grew by 48% as        				          reported by virutalvocations.com</a:t>
            </a:r>
            <a:endParaRPr kumimoji="0" lang="en-US" sz="1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endParaRPr>
          </a:p>
          <a:p>
            <a:pPr defTabSz="1088473" hangingPunct="0">
              <a:lnSpc>
                <a:spcPct val="110000"/>
              </a:lnSpc>
              <a:defRPr/>
            </a:pPr>
            <a:endParaRPr kumimoji="0" lang="en-US" sz="1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endParaRPr>
          </a:p>
          <a:p>
            <a:pPr defTabSz="1088473" hangingPunct="0">
              <a:lnSpc>
                <a:spcPct val="110000"/>
              </a:lnSpc>
              <a:defRPr/>
            </a:pPr>
            <a:r>
              <a:rPr kumimoji="0" lang="en-US" sz="1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  </a:t>
            </a:r>
          </a:p>
          <a:p>
            <a:pPr defTabSz="1088473" hangingPunct="0">
              <a:lnSpc>
                <a:spcPct val="110000"/>
              </a:lnSpc>
              <a:defRPr/>
            </a:pPr>
            <a:r>
              <a:rPr kumimoji="0" lang="en-US" sz="1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               Information Technology                       Sales                                                          Healthcare, </a:t>
            </a:r>
          </a:p>
          <a:p>
            <a:pPr defTabSz="1088473" hangingPunct="0">
              <a:lnSpc>
                <a:spcPct val="110000"/>
              </a:lnSpc>
              <a:defRPr/>
            </a:pPr>
            <a:r>
              <a:rPr lang="en-US" kern="0" spc="33" dirty="0">
                <a:solidFill>
                  <a:srgbClr val="535353">
                    <a:lumMod val="50000"/>
                  </a:srgbClr>
                </a:solidFill>
                <a:latin typeface="Axiforma Light" panose="00000400000000000000" pitchFamily="50" charset="0"/>
                <a:sym typeface="Axiforma Light"/>
              </a:rPr>
              <a:t>                                     </a:t>
            </a:r>
          </a:p>
          <a:p>
            <a:pPr defTabSz="1088473" hangingPunct="0">
              <a:lnSpc>
                <a:spcPct val="110000"/>
              </a:lnSpc>
              <a:defRPr/>
            </a:pPr>
            <a:r>
              <a:rPr kumimoji="0" lang="en-US" sz="1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                                                 Account  Management                         Customer service. </a:t>
            </a:r>
          </a:p>
          <a:p>
            <a:pPr defTabSz="1088473" hangingPunct="0">
              <a:lnSpc>
                <a:spcPct val="110000"/>
              </a:lnSpc>
              <a:defRPr/>
            </a:pPr>
            <a:endParaRPr kumimoji="0" lang="en-US" sz="1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endParaRPr>
          </a:p>
          <a:p>
            <a:pPr marL="0" marR="0" lvl="0" indent="0" algn="ctr" defTabSz="1088473" rtl="0" eaLnBrk="1" fontAlgn="auto" latinLnBrk="0" hangingPunct="0">
              <a:spcBef>
                <a:spcPts val="0"/>
              </a:spcBef>
              <a:spcAft>
                <a:spcPts val="0"/>
              </a:spcAft>
              <a:buClrTx/>
              <a:buSzTx/>
              <a:buFontTx/>
              <a:buNone/>
              <a:tabLst/>
              <a:defRPr/>
            </a:pPr>
            <a:r>
              <a:rPr kumimoji="0" lang="en-US" sz="16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More teleworking days translates into fewer hours on the road, more time saved, and fewer greenhouse gasses released into the atmosphere</a:t>
            </a:r>
            <a:r>
              <a:rPr kumimoji="0" lang="en-US" sz="1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 </a:t>
            </a:r>
          </a:p>
          <a:p>
            <a:pPr marL="0" marR="0" lvl="0" indent="0" algn="l" defTabSz="1088473" rtl="0" eaLnBrk="1" fontAlgn="auto" latinLnBrk="0" hangingPunct="0">
              <a:lnSpc>
                <a:spcPct val="110000"/>
              </a:lnSpc>
              <a:spcBef>
                <a:spcPts val="0"/>
              </a:spcBef>
              <a:spcAft>
                <a:spcPts val="0"/>
              </a:spcAft>
              <a:buClrTx/>
              <a:buSzTx/>
              <a:buFontTx/>
              <a:buNone/>
              <a:tabLst/>
              <a:defRPr/>
            </a:pPr>
            <a:endParaRPr lang="en-US" kern="0" spc="33" dirty="0">
              <a:solidFill>
                <a:srgbClr val="535353">
                  <a:lumMod val="50000"/>
                </a:srgbClr>
              </a:solidFill>
              <a:latin typeface="Axiforma Light" panose="00000400000000000000" pitchFamily="50" charset="0"/>
              <a:sym typeface="Axiforma Light"/>
            </a:endParaRPr>
          </a:p>
        </p:txBody>
      </p:sp>
      <p:graphicFrame>
        <p:nvGraphicFramePr>
          <p:cNvPr id="8" name="Chart 7">
            <a:extLst>
              <a:ext uri="{FF2B5EF4-FFF2-40B4-BE49-F238E27FC236}">
                <a16:creationId xmlns:a16="http://schemas.microsoft.com/office/drawing/2014/main" id="{D67C49AB-2998-4E54-B578-3AFFAED6A0C6}"/>
              </a:ext>
            </a:extLst>
          </p:cNvPr>
          <p:cNvGraphicFramePr/>
          <p:nvPr>
            <p:extLst>
              <p:ext uri="{D42A27DB-BD31-4B8C-83A1-F6EECF244321}">
                <p14:modId xmlns:p14="http://schemas.microsoft.com/office/powerpoint/2010/main" val="522521398"/>
              </p:ext>
            </p:extLst>
          </p:nvPr>
        </p:nvGraphicFramePr>
        <p:xfrm>
          <a:off x="-234753" y="4221178"/>
          <a:ext cx="12864706" cy="3054329"/>
        </p:xfrm>
        <a:graphic>
          <a:graphicData uri="http://schemas.openxmlformats.org/drawingml/2006/chart">
            <c:chart xmlns:c="http://schemas.openxmlformats.org/drawingml/2006/chart" xmlns:r="http://schemas.openxmlformats.org/officeDocument/2006/relationships" r:id="rId4"/>
          </a:graphicData>
        </a:graphic>
      </p:graphicFrame>
      <p:pic>
        <p:nvPicPr>
          <p:cNvPr id="10" name="Graphic 9" descr="Internet with solid fill">
            <a:extLst>
              <a:ext uri="{FF2B5EF4-FFF2-40B4-BE49-F238E27FC236}">
                <a16:creationId xmlns:a16="http://schemas.microsoft.com/office/drawing/2014/main" id="{B59D9201-0100-48BA-94B8-D4F68DE50D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0574" y="1871919"/>
            <a:ext cx="914400" cy="914400"/>
          </a:xfrm>
          <a:prstGeom prst="rect">
            <a:avLst/>
          </a:prstGeom>
        </p:spPr>
      </p:pic>
      <p:pic>
        <p:nvPicPr>
          <p:cNvPr id="12" name="Graphic 11" descr="Dollar with solid fill">
            <a:extLst>
              <a:ext uri="{FF2B5EF4-FFF2-40B4-BE49-F238E27FC236}">
                <a16:creationId xmlns:a16="http://schemas.microsoft.com/office/drawing/2014/main" id="{B5EC5192-00B4-46FE-BA22-55983D7086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78831" y="2112716"/>
            <a:ext cx="791611" cy="524107"/>
          </a:xfrm>
          <a:prstGeom prst="rect">
            <a:avLst/>
          </a:prstGeom>
        </p:spPr>
      </p:pic>
      <p:pic>
        <p:nvPicPr>
          <p:cNvPr id="14" name="Graphic 13" descr="Heart with pulse with solid fill">
            <a:extLst>
              <a:ext uri="{FF2B5EF4-FFF2-40B4-BE49-F238E27FC236}">
                <a16:creationId xmlns:a16="http://schemas.microsoft.com/office/drawing/2014/main" id="{85B3EF4B-06B5-4DE8-8C94-E18F93F0BF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39841" y="1921108"/>
            <a:ext cx="914400" cy="914400"/>
          </a:xfrm>
          <a:prstGeom prst="rect">
            <a:avLst/>
          </a:prstGeom>
        </p:spPr>
      </p:pic>
      <p:pic>
        <p:nvPicPr>
          <p:cNvPr id="16" name="Graphic 15" descr="Calculator with solid fill">
            <a:extLst>
              <a:ext uri="{FF2B5EF4-FFF2-40B4-BE49-F238E27FC236}">
                <a16:creationId xmlns:a16="http://schemas.microsoft.com/office/drawing/2014/main" id="{0E98CE9B-CF01-4A68-A521-BA9D98A406C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23156" y="3005804"/>
            <a:ext cx="811045" cy="595479"/>
          </a:xfrm>
          <a:prstGeom prst="rect">
            <a:avLst/>
          </a:prstGeom>
        </p:spPr>
      </p:pic>
      <p:pic>
        <p:nvPicPr>
          <p:cNvPr id="18" name="Graphic 17" descr="Target Audience with solid fill">
            <a:extLst>
              <a:ext uri="{FF2B5EF4-FFF2-40B4-BE49-F238E27FC236}">
                <a16:creationId xmlns:a16="http://schemas.microsoft.com/office/drawing/2014/main" id="{016C77AC-7610-4374-AF66-ED1B6BF2B93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16282" y="2786319"/>
            <a:ext cx="914400" cy="914400"/>
          </a:xfrm>
          <a:prstGeom prst="rect">
            <a:avLst/>
          </a:prstGeom>
        </p:spPr>
      </p:pic>
    </p:spTree>
    <p:extLst>
      <p:ext uri="{BB962C8B-B14F-4D97-AF65-F5344CB8AC3E}">
        <p14:creationId xmlns:p14="http://schemas.microsoft.com/office/powerpoint/2010/main" val="3106308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386" y="-12698"/>
            <a:ext cx="12402385" cy="6905809"/>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6E19AB10-6A40-4D36-B9B1-AA1D7A6DC003}"/>
              </a:ext>
            </a:extLst>
          </p:cNvPr>
          <p:cNvSpPr txBox="1"/>
          <p:nvPr/>
        </p:nvSpPr>
        <p:spPr>
          <a:xfrm>
            <a:off x="7019" y="176981"/>
            <a:ext cx="8540490" cy="1004287"/>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Business: Teleworking</a:t>
            </a:r>
          </a:p>
          <a:p>
            <a:pPr marL="194728" indent="0">
              <a:buNone/>
            </a:pPr>
            <a:r>
              <a:rPr lang="en-US" sz="1400" spc="37" dirty="0">
                <a:solidFill>
                  <a:schemeClr val="bg1"/>
                </a:solidFill>
                <a:latin typeface="Axiforma Light" panose="00000400000000000000" pitchFamily="50" charset="0"/>
                <a:sym typeface="Helvetica Neue"/>
              </a:rPr>
              <a:t>Broadband Access, Adoption, and Use</a:t>
            </a:r>
          </a:p>
        </p:txBody>
      </p:sp>
      <p:sp>
        <p:nvSpPr>
          <p:cNvPr id="5" name="TextBox 4">
            <a:extLst>
              <a:ext uri="{FF2B5EF4-FFF2-40B4-BE49-F238E27FC236}">
                <a16:creationId xmlns:a16="http://schemas.microsoft.com/office/drawing/2014/main" id="{DC7AF84D-5DE9-440C-87BA-909BD61ACBD9}"/>
              </a:ext>
            </a:extLst>
          </p:cNvPr>
          <p:cNvSpPr txBox="1"/>
          <p:nvPr/>
        </p:nvSpPr>
        <p:spPr>
          <a:xfrm rot="10800000" flipV="1">
            <a:off x="561496" y="1553366"/>
            <a:ext cx="11069007" cy="1385454"/>
          </a:xfrm>
          <a:prstGeom prst="rect">
            <a:avLst/>
          </a:prstGeom>
          <a:noFill/>
          <a:ln>
            <a:noFill/>
          </a:ln>
        </p:spPr>
        <p:txBody>
          <a:bodyPr spcFirstLastPara="1" wrap="square" lIns="121900" tIns="121900" rIns="121900" bIns="121900" rtlCol="0" anchor="t" anchorCtr="0">
            <a:normAutofit fontScale="25000" lnSpcReduction="20000"/>
          </a:bodyPr>
          <a:lstStyle/>
          <a:p>
            <a:pPr marL="0" marR="0" lvl="0" indent="0" algn="l" defTabSz="1088473" rtl="0" eaLnBrk="1" fontAlgn="auto" latinLnBrk="0" hangingPunct="0">
              <a:lnSpc>
                <a:spcPct val="110000"/>
              </a:lnSpc>
              <a:spcBef>
                <a:spcPts val="0"/>
              </a:spcBef>
              <a:spcAft>
                <a:spcPts val="0"/>
              </a:spcAft>
              <a:buClrTx/>
              <a:buSzTx/>
              <a:buFontTx/>
              <a:buNone/>
              <a:tabLst/>
              <a:defRPr/>
            </a:pPr>
            <a:r>
              <a:rPr kumimoji="0" lang="en-US" sz="8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Teleworking: </a:t>
            </a:r>
          </a:p>
          <a:p>
            <a:pPr marL="0" marR="0" lvl="0" indent="0" algn="l" defTabSz="1088473" rtl="0" eaLnBrk="1" fontAlgn="auto" latinLnBrk="0" hangingPunct="0">
              <a:lnSpc>
                <a:spcPct val="110000"/>
              </a:lnSpc>
              <a:spcBef>
                <a:spcPts val="0"/>
              </a:spcBef>
              <a:spcAft>
                <a:spcPts val="0"/>
              </a:spcAft>
              <a:buClrTx/>
              <a:buSzTx/>
              <a:buFontTx/>
              <a:buNone/>
              <a:tabLst/>
              <a:defRPr/>
            </a:pPr>
            <a:endParaRPr kumimoji="0" lang="en-US" sz="8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endParaRPr>
          </a:p>
          <a:p>
            <a:pPr marL="0" marR="0" lvl="0" indent="0" algn="l" defTabSz="1088473" rtl="0" eaLnBrk="1" fontAlgn="auto" latinLnBrk="0" hangingPunct="0">
              <a:lnSpc>
                <a:spcPct val="110000"/>
              </a:lnSpc>
              <a:spcBef>
                <a:spcPts val="0"/>
              </a:spcBef>
              <a:spcAft>
                <a:spcPts val="0"/>
              </a:spcAft>
              <a:buClrTx/>
              <a:buSzTx/>
              <a:buFontTx/>
              <a:buNone/>
              <a:tabLst/>
              <a:defRPr/>
            </a:pPr>
            <a:r>
              <a:rPr kumimoji="0" lang="en-US" sz="8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This chart shows how many employed survey respondents telework, compared to other Connected communities.</a:t>
            </a:r>
          </a:p>
        </p:txBody>
      </p:sp>
      <p:graphicFrame>
        <p:nvGraphicFramePr>
          <p:cNvPr id="7" name="Chart 6">
            <a:extLst>
              <a:ext uri="{FF2B5EF4-FFF2-40B4-BE49-F238E27FC236}">
                <a16:creationId xmlns:a16="http://schemas.microsoft.com/office/drawing/2014/main" id="{211E5EF2-D261-4B61-B8F8-EFA297A28ABD}"/>
              </a:ext>
            </a:extLst>
          </p:cNvPr>
          <p:cNvGraphicFramePr/>
          <p:nvPr>
            <p:extLst>
              <p:ext uri="{D42A27DB-BD31-4B8C-83A1-F6EECF244321}">
                <p14:modId xmlns:p14="http://schemas.microsoft.com/office/powerpoint/2010/main" val="4236954139"/>
              </p:ext>
            </p:extLst>
          </p:nvPr>
        </p:nvGraphicFramePr>
        <p:xfrm>
          <a:off x="0" y="3429000"/>
          <a:ext cx="11577006" cy="35695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40002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2ECD18-8269-44C3-8013-9FDBA1892F6C}"/>
              </a:ext>
            </a:extLst>
          </p:cNvPr>
          <p:cNvSpPr>
            <a:spLocks noGrp="1"/>
          </p:cNvSpPr>
          <p:nvPr>
            <p:ph type="body" sz="quarter" idx="10"/>
          </p:nvPr>
        </p:nvSpPr>
        <p:spPr>
          <a:xfrm>
            <a:off x="427400" y="2303524"/>
            <a:ext cx="10853022" cy="1549400"/>
          </a:xfrm>
        </p:spPr>
        <p:txBody>
          <a:bodyPr>
            <a:normAutofit/>
          </a:bodyPr>
          <a:lstStyle>
            <a:defPPr marL="0" marR="0" indent="0" algn="l" defTabSz="1088473" rtl="0" fontAlgn="auto" latinLnBrk="1" hangingPunct="0">
              <a:lnSpc>
                <a:spcPct val="100000"/>
              </a:lnSpc>
              <a:spcBef>
                <a:spcPts val="0"/>
              </a:spcBef>
              <a:spcAft>
                <a:spcPts val="0"/>
              </a:spcAft>
              <a:buClrTx/>
              <a:buSzTx/>
              <a:buFontTx/>
              <a:buNone/>
              <a:tabLst/>
              <a:defRPr kumimoji="0" sz="2167" b="0" i="0" u="none" strike="noStrike" cap="none" spc="0" normalizeH="0" baseline="0">
                <a:ln>
                  <a:noFill/>
                </a:ln>
                <a:solidFill>
                  <a:srgbClr val="000000"/>
                </a:solidFill>
                <a:effectLst/>
                <a:uFillTx/>
              </a:defRPr>
            </a:defPPr>
            <a:lvl1pPr marL="0" marR="0" indent="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1pPr>
            <a:lvl2pPr marL="0" marR="0" indent="54423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2pPr>
            <a:lvl3pPr marL="0" marR="0" indent="1088473"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3pPr>
            <a:lvl4pPr marL="0" marR="0" indent="1632711"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4pPr>
            <a:lvl5pPr marL="0" marR="0" indent="217694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5pPr>
            <a:lvl6pPr marL="0" marR="0" indent="272118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6pPr>
            <a:lvl7pPr marL="0" marR="0" indent="326542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7pPr>
            <a:lvl8pPr marL="0" marR="0" indent="380965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8pPr>
            <a:lvl9pPr marL="0" marR="0" indent="435389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9pPr>
          </a:lstStyle>
          <a:p>
            <a:pPr algn="ctr"/>
            <a:br>
              <a:rPr lang="en-US" sz="2400" dirty="0">
                <a:latin typeface="Axiforma Book" panose="00000400000000000000" pitchFamily="50" charset="0"/>
              </a:rPr>
            </a:br>
            <a:r>
              <a:rPr lang="en-US" sz="2800" b="0" dirty="0">
                <a:solidFill>
                  <a:schemeClr val="bg1"/>
                </a:solidFill>
                <a:latin typeface="Axiforma Light" panose="00000400000000000000" pitchFamily="50" charset="0"/>
              </a:rPr>
              <a:t>Agriculture Survey </a:t>
            </a:r>
          </a:p>
        </p:txBody>
      </p:sp>
    </p:spTree>
    <p:extLst>
      <p:ext uri="{BB962C8B-B14F-4D97-AF65-F5344CB8AC3E}">
        <p14:creationId xmlns:p14="http://schemas.microsoft.com/office/powerpoint/2010/main" val="156564336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6" name="TextBox 5">
            <a:extLst>
              <a:ext uri="{FF2B5EF4-FFF2-40B4-BE49-F238E27FC236}">
                <a16:creationId xmlns:a16="http://schemas.microsoft.com/office/drawing/2014/main" id="{97C75723-039F-484F-A306-70D001559CD7}"/>
              </a:ext>
            </a:extLst>
          </p:cNvPr>
          <p:cNvSpPr txBox="1"/>
          <p:nvPr/>
        </p:nvSpPr>
        <p:spPr>
          <a:xfrm>
            <a:off x="270932" y="1298014"/>
            <a:ext cx="11650133" cy="19882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10000"/>
              </a:lnSpc>
              <a:spcBef>
                <a:spcPts val="0"/>
              </a:spcBef>
              <a:spcAft>
                <a:spcPts val="0"/>
              </a:spcAft>
              <a:buClrTx/>
              <a:buSzTx/>
              <a:buFontTx/>
              <a:buNone/>
              <a:tabLst/>
            </a:pPr>
            <a:r>
              <a:rPr kumimoji="0" lang="en-US" sz="1400" b="0" i="0" u="none" strike="noStrike" cap="none" spc="28" normalizeH="0" baseline="0" dirty="0">
                <a:ln>
                  <a:noFill/>
                </a:ln>
                <a:solidFill>
                  <a:srgbClr val="535353"/>
                </a:solidFill>
                <a:effectLst/>
                <a:uFillTx/>
                <a:latin typeface="Axiforma Light"/>
                <a:ea typeface="Axiforma Light"/>
                <a:cs typeface="Axiforma Light"/>
                <a:sym typeface="Axiforma Light"/>
              </a:rPr>
              <a:t>Technology has also changed the agriculture</a:t>
            </a:r>
            <a:r>
              <a:rPr lang="en-US" sz="1400" spc="28" dirty="0">
                <a:solidFill>
                  <a:srgbClr val="535353"/>
                </a:solidFill>
                <a:latin typeface="Axiforma Light"/>
                <a:ea typeface="Axiforma Light"/>
                <a:cs typeface="Axiforma Light"/>
                <a:sym typeface="Axiforma Light"/>
              </a:rPr>
              <a:t> industry:</a:t>
            </a:r>
          </a:p>
          <a:p>
            <a:pPr marL="0" marR="0" indent="0" algn="l" defTabSz="914400" rtl="0" fontAlgn="auto" latinLnBrk="0" hangingPunct="0">
              <a:lnSpc>
                <a:spcPct val="110000"/>
              </a:lnSpc>
              <a:spcBef>
                <a:spcPts val="0"/>
              </a:spcBef>
              <a:spcAft>
                <a:spcPts val="0"/>
              </a:spcAft>
              <a:buClrTx/>
              <a:buSzTx/>
              <a:buFontTx/>
              <a:buNone/>
              <a:tabLst/>
            </a:pPr>
            <a:r>
              <a:rPr kumimoji="0" lang="en-US" sz="1400" b="0" i="0" u="none" strike="noStrike" cap="none" spc="28" normalizeH="0" baseline="0" dirty="0">
                <a:ln>
                  <a:noFill/>
                </a:ln>
                <a:solidFill>
                  <a:srgbClr val="535353"/>
                </a:solidFill>
                <a:effectLst/>
                <a:uFillTx/>
                <a:latin typeface="Axiforma Light"/>
                <a:ea typeface="Axiforma Light"/>
                <a:cs typeface="Axiforma Light"/>
                <a:sym typeface="Axiforma Light"/>
              </a:rPr>
              <a:t>                </a:t>
            </a:r>
          </a:p>
          <a:p>
            <a:pPr marL="0" marR="0" indent="0" algn="l" defTabSz="914400" rtl="0" fontAlgn="auto" latinLnBrk="0" hangingPunct="0">
              <a:lnSpc>
                <a:spcPct val="110000"/>
              </a:lnSpc>
              <a:spcBef>
                <a:spcPts val="0"/>
              </a:spcBef>
              <a:spcAft>
                <a:spcPts val="0"/>
              </a:spcAft>
              <a:buClrTx/>
              <a:buSzTx/>
              <a:buFontTx/>
              <a:buNone/>
              <a:tabLst/>
            </a:pPr>
            <a:r>
              <a:rPr kumimoji="0" lang="en-US" sz="1400" b="0" i="0" u="none" strike="noStrike" cap="none" spc="28" normalizeH="0" baseline="0" dirty="0">
                <a:ln>
                  <a:noFill/>
                </a:ln>
                <a:solidFill>
                  <a:srgbClr val="535353"/>
                </a:solidFill>
                <a:effectLst/>
                <a:uFillTx/>
                <a:latin typeface="Axiforma Light"/>
                <a:ea typeface="Axiforma Light"/>
                <a:cs typeface="Axiforma Light"/>
                <a:sym typeface="Axiforma Light"/>
              </a:rPr>
              <a:t>                    Record keeping                                      Estimation of  Production                              Predictions of Weather conditions      </a:t>
            </a:r>
          </a:p>
          <a:p>
            <a:pPr marL="0" marR="0" indent="0" algn="l" defTabSz="914400" rtl="0" fontAlgn="auto" latinLnBrk="0" hangingPunct="0">
              <a:lnSpc>
                <a:spcPct val="110000"/>
              </a:lnSpc>
              <a:spcBef>
                <a:spcPts val="0"/>
              </a:spcBef>
              <a:spcAft>
                <a:spcPts val="0"/>
              </a:spcAft>
              <a:buClrTx/>
              <a:buSzTx/>
              <a:buFontTx/>
              <a:buNone/>
              <a:tabLst/>
            </a:pPr>
            <a:endParaRPr lang="en-US" sz="1400" spc="28" dirty="0">
              <a:solidFill>
                <a:srgbClr val="535353"/>
              </a:solidFill>
              <a:latin typeface="Axiforma Light"/>
              <a:ea typeface="Axiforma Light"/>
              <a:cs typeface="Axiforma Light"/>
              <a:sym typeface="Axiforma Light"/>
            </a:endParaRPr>
          </a:p>
          <a:p>
            <a:pPr marL="0" marR="0" indent="0" algn="l" defTabSz="914400" rtl="0" fontAlgn="auto" latinLnBrk="0" hangingPunct="0">
              <a:lnSpc>
                <a:spcPct val="110000"/>
              </a:lnSpc>
              <a:spcBef>
                <a:spcPts val="0"/>
              </a:spcBef>
              <a:spcAft>
                <a:spcPts val="0"/>
              </a:spcAft>
              <a:buClrTx/>
              <a:buSzTx/>
              <a:buFontTx/>
              <a:buNone/>
              <a:tabLst/>
            </a:pPr>
            <a:r>
              <a:rPr kumimoji="0" lang="en-US" sz="1400" b="0" i="0" u="none" strike="noStrike" cap="none" spc="28" normalizeH="0" baseline="0" dirty="0">
                <a:ln>
                  <a:noFill/>
                </a:ln>
                <a:solidFill>
                  <a:srgbClr val="535353"/>
                </a:solidFill>
                <a:effectLst/>
                <a:uFillTx/>
                <a:latin typeface="Axiforma Light"/>
                <a:ea typeface="Axiforma Light"/>
                <a:cs typeface="Axiforma Light"/>
                <a:sym typeface="Axiforma Light"/>
              </a:rPr>
              <a:t>              </a:t>
            </a:r>
          </a:p>
          <a:p>
            <a:pPr marL="0" marR="0" indent="0" algn="l" defTabSz="914400" rtl="0" fontAlgn="auto" latinLnBrk="0" hangingPunct="0">
              <a:lnSpc>
                <a:spcPct val="110000"/>
              </a:lnSpc>
              <a:spcBef>
                <a:spcPts val="0"/>
              </a:spcBef>
              <a:spcAft>
                <a:spcPts val="0"/>
              </a:spcAft>
              <a:buClrTx/>
              <a:buSzTx/>
              <a:buFontTx/>
              <a:buNone/>
              <a:tabLst/>
            </a:pPr>
            <a:r>
              <a:rPr lang="en-US" sz="1400" spc="28" dirty="0">
                <a:solidFill>
                  <a:srgbClr val="535353"/>
                </a:solidFill>
                <a:latin typeface="Axiforma Light"/>
                <a:ea typeface="Axiforma Light"/>
                <a:cs typeface="Axiforma Light"/>
                <a:sym typeface="Axiforma Light"/>
              </a:rPr>
              <a:t>                            </a:t>
            </a:r>
            <a:r>
              <a:rPr kumimoji="0" lang="en-US" sz="1400" b="0" i="0" u="none" strike="noStrike" cap="none" spc="28" normalizeH="0" baseline="0" dirty="0">
                <a:ln>
                  <a:noFill/>
                </a:ln>
                <a:solidFill>
                  <a:srgbClr val="535353"/>
                </a:solidFill>
                <a:effectLst/>
                <a:uFillTx/>
                <a:latin typeface="Axiforma Light"/>
                <a:ea typeface="Axiforma Light"/>
                <a:cs typeface="Axiforma Light"/>
                <a:sym typeface="Axiforma Light"/>
              </a:rPr>
              <a:t>                  Calculation of Profit                                                        Communication among farmers             </a:t>
            </a:r>
          </a:p>
          <a:p>
            <a:pPr marL="0" marR="0" indent="0" algn="l" defTabSz="914400" rtl="0" fontAlgn="auto" latinLnBrk="0" hangingPunct="0">
              <a:lnSpc>
                <a:spcPct val="110000"/>
              </a:lnSpc>
              <a:spcBef>
                <a:spcPts val="0"/>
              </a:spcBef>
              <a:spcAft>
                <a:spcPts val="0"/>
              </a:spcAft>
              <a:buClrTx/>
              <a:buSzTx/>
              <a:buFontTx/>
              <a:buNone/>
              <a:tabLst/>
            </a:pPr>
            <a:r>
              <a:rPr lang="en-US" sz="1400" spc="28" dirty="0">
                <a:solidFill>
                  <a:srgbClr val="535353"/>
                </a:solidFill>
                <a:latin typeface="Axiforma Light"/>
                <a:ea typeface="Axiforma Light"/>
                <a:cs typeface="Axiforma Light"/>
                <a:sym typeface="Axiforma Light"/>
              </a:rPr>
              <a:t>                                                                                        </a:t>
            </a:r>
            <a:r>
              <a:rPr kumimoji="0" lang="en-US" sz="1400" b="0" i="0" u="none" strike="noStrike" cap="none" spc="28" normalizeH="0" baseline="0" dirty="0">
                <a:ln>
                  <a:noFill/>
                </a:ln>
                <a:solidFill>
                  <a:srgbClr val="535353"/>
                </a:solidFill>
                <a:effectLst/>
                <a:uFillTx/>
                <a:latin typeface="Axiforma Light"/>
                <a:ea typeface="Axiforma Light"/>
                <a:cs typeface="Axiforma Light"/>
                <a:sym typeface="Axiforma Light"/>
              </a:rPr>
              <a:t>  </a:t>
            </a:r>
          </a:p>
          <a:p>
            <a:pPr marL="0" marR="0" indent="0" algn="l" defTabSz="914400" rtl="0" fontAlgn="auto" latinLnBrk="0" hangingPunct="0">
              <a:lnSpc>
                <a:spcPct val="110000"/>
              </a:lnSpc>
              <a:spcBef>
                <a:spcPts val="0"/>
              </a:spcBef>
              <a:spcAft>
                <a:spcPts val="0"/>
              </a:spcAft>
              <a:buClrTx/>
              <a:buSzTx/>
              <a:buFontTx/>
              <a:buNone/>
              <a:tabLst/>
            </a:pPr>
            <a:r>
              <a:rPr kumimoji="0" lang="en-US" sz="1400" b="0" i="0" u="none" strike="noStrike" cap="none" spc="28" normalizeH="0" baseline="0" dirty="0">
                <a:ln>
                  <a:noFill/>
                </a:ln>
                <a:solidFill>
                  <a:srgbClr val="535353"/>
                </a:solidFill>
                <a:effectLst/>
                <a:uFillTx/>
                <a:latin typeface="Axiforma Light"/>
                <a:ea typeface="Axiforma Light"/>
                <a:cs typeface="Axiforma Light"/>
                <a:sym typeface="Axiforma Light"/>
              </a:rPr>
              <a:t>                                                                                              Information on soil conditions/drainage</a:t>
            </a:r>
          </a:p>
        </p:txBody>
      </p:sp>
      <p:pic>
        <p:nvPicPr>
          <p:cNvPr id="7" name="Graphic 6" descr="Storytelling with solid fill">
            <a:extLst>
              <a:ext uri="{FF2B5EF4-FFF2-40B4-BE49-F238E27FC236}">
                <a16:creationId xmlns:a16="http://schemas.microsoft.com/office/drawing/2014/main" id="{68EFD121-4104-47CC-9AAD-F6C621324E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4586" y="1548882"/>
            <a:ext cx="700743" cy="700743"/>
          </a:xfrm>
          <a:prstGeom prst="rect">
            <a:avLst/>
          </a:prstGeom>
        </p:spPr>
      </p:pic>
      <p:pic>
        <p:nvPicPr>
          <p:cNvPr id="8" name="Graphic 7" descr="The lulav with solid fill">
            <a:extLst>
              <a:ext uri="{FF2B5EF4-FFF2-40B4-BE49-F238E27FC236}">
                <a16:creationId xmlns:a16="http://schemas.microsoft.com/office/drawing/2014/main" id="{F6A0F4B2-29CD-4E05-9A36-A97E041BB5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75780" y="1655953"/>
            <a:ext cx="700743" cy="550780"/>
          </a:xfrm>
          <a:prstGeom prst="rect">
            <a:avLst/>
          </a:prstGeom>
        </p:spPr>
      </p:pic>
      <p:pic>
        <p:nvPicPr>
          <p:cNvPr id="10" name="Graphic 9" descr="Rain with solid fill">
            <a:extLst>
              <a:ext uri="{FF2B5EF4-FFF2-40B4-BE49-F238E27FC236}">
                <a16:creationId xmlns:a16="http://schemas.microsoft.com/office/drawing/2014/main" id="{1DF7C251-06B1-4D53-AF4E-C4B9E4CC5B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84114" y="1541216"/>
            <a:ext cx="801510" cy="780253"/>
          </a:xfrm>
          <a:prstGeom prst="rect">
            <a:avLst/>
          </a:prstGeom>
        </p:spPr>
      </p:pic>
      <p:pic>
        <p:nvPicPr>
          <p:cNvPr id="11" name="Graphic 10" descr="Money with solid fill">
            <a:extLst>
              <a:ext uri="{FF2B5EF4-FFF2-40B4-BE49-F238E27FC236}">
                <a16:creationId xmlns:a16="http://schemas.microsoft.com/office/drawing/2014/main" id="{7BA60CD8-E56C-4508-A72B-5FBC439D021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98951" y="2249625"/>
            <a:ext cx="914400" cy="692048"/>
          </a:xfrm>
          <a:prstGeom prst="rect">
            <a:avLst/>
          </a:prstGeom>
        </p:spPr>
      </p:pic>
      <p:pic>
        <p:nvPicPr>
          <p:cNvPr id="12" name="Graphic 11" descr="Chat with solid fill">
            <a:extLst>
              <a:ext uri="{FF2B5EF4-FFF2-40B4-BE49-F238E27FC236}">
                <a16:creationId xmlns:a16="http://schemas.microsoft.com/office/drawing/2014/main" id="{41011052-1C5B-4934-9E17-1618B3C805B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97599" y="2262399"/>
            <a:ext cx="724311" cy="724311"/>
          </a:xfrm>
          <a:prstGeom prst="rect">
            <a:avLst/>
          </a:prstGeom>
        </p:spPr>
      </p:pic>
      <p:pic>
        <p:nvPicPr>
          <p:cNvPr id="13" name="Graphic 12" descr="Farmer female with solid fill">
            <a:extLst>
              <a:ext uri="{FF2B5EF4-FFF2-40B4-BE49-F238E27FC236}">
                <a16:creationId xmlns:a16="http://schemas.microsoft.com/office/drawing/2014/main" id="{372E2548-4CD4-469E-B427-45F2007E7DD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63599" y="2735470"/>
            <a:ext cx="700744" cy="550779"/>
          </a:xfrm>
          <a:prstGeom prst="rect">
            <a:avLst/>
          </a:prstGeom>
        </p:spPr>
      </p:pic>
      <p:sp>
        <p:nvSpPr>
          <p:cNvPr id="14" name="TextBox 13">
            <a:extLst>
              <a:ext uri="{FF2B5EF4-FFF2-40B4-BE49-F238E27FC236}">
                <a16:creationId xmlns:a16="http://schemas.microsoft.com/office/drawing/2014/main" id="{F9AC86BA-9B69-4AE4-8870-B7C340A22DA7}"/>
              </a:ext>
            </a:extLst>
          </p:cNvPr>
          <p:cNvSpPr txBox="1"/>
          <p:nvPr/>
        </p:nvSpPr>
        <p:spPr>
          <a:xfrm>
            <a:off x="350196" y="3330230"/>
            <a:ext cx="11079804" cy="686855"/>
          </a:xfrm>
          <a:prstGeom prst="rect">
            <a:avLst/>
          </a:prstGeom>
          <a:noFill/>
          <a:ln>
            <a:noFill/>
          </a:ln>
        </p:spPr>
        <p:txBody>
          <a:bodyPr wrap="square">
            <a:spAutoFit/>
          </a:bodyPr>
          <a:lstStyle/>
          <a:p>
            <a:pPr marL="0" marR="0" lvl="0" indent="0" algn="l" defTabSz="1088473" rtl="0" eaLnBrk="1" fontAlgn="auto" latinLnBrk="0" hangingPunct="0">
              <a:lnSpc>
                <a:spcPct val="110000"/>
              </a:lnSpc>
              <a:spcBef>
                <a:spcPts val="0"/>
              </a:spcBef>
              <a:spcAft>
                <a:spcPts val="0"/>
              </a:spcAft>
              <a:buClrTx/>
              <a:buSzTx/>
              <a:buFontTx/>
              <a:buNone/>
              <a:tabLst/>
              <a:defRPr/>
            </a:pPr>
            <a:r>
              <a:rPr kumimoji="0" lang="en-US" sz="1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The percent of agricultural producers that subscribe to various types of broadband services or that are without a connection.</a:t>
            </a:r>
          </a:p>
        </p:txBody>
      </p:sp>
      <p:graphicFrame>
        <p:nvGraphicFramePr>
          <p:cNvPr id="15" name="Chart 14">
            <a:extLst>
              <a:ext uri="{FF2B5EF4-FFF2-40B4-BE49-F238E27FC236}">
                <a16:creationId xmlns:a16="http://schemas.microsoft.com/office/drawing/2014/main" id="{16F01F53-9CD5-4C30-9B40-307ED323F69A}"/>
              </a:ext>
            </a:extLst>
          </p:cNvPr>
          <p:cNvGraphicFramePr/>
          <p:nvPr>
            <p:extLst>
              <p:ext uri="{D42A27DB-BD31-4B8C-83A1-F6EECF244321}">
                <p14:modId xmlns:p14="http://schemas.microsoft.com/office/powerpoint/2010/main" val="2610668261"/>
              </p:ext>
            </p:extLst>
          </p:nvPr>
        </p:nvGraphicFramePr>
        <p:xfrm>
          <a:off x="484586" y="3948975"/>
          <a:ext cx="11132507" cy="2921904"/>
        </p:xfrm>
        <a:graphic>
          <a:graphicData uri="http://schemas.openxmlformats.org/drawingml/2006/chart">
            <c:chart xmlns:c="http://schemas.openxmlformats.org/drawingml/2006/chart" xmlns:r="http://schemas.openxmlformats.org/officeDocument/2006/relationships" r:id="rId16"/>
          </a:graphicData>
        </a:graphic>
      </p:graphicFrame>
      <p:sp>
        <p:nvSpPr>
          <p:cNvPr id="16" name="TextBox 15">
            <a:extLst>
              <a:ext uri="{FF2B5EF4-FFF2-40B4-BE49-F238E27FC236}">
                <a16:creationId xmlns:a16="http://schemas.microsoft.com/office/drawing/2014/main" id="{0C016FDE-8DEB-4393-82DB-019142DC331C}"/>
              </a:ext>
            </a:extLst>
          </p:cNvPr>
          <p:cNvSpPr txBox="1"/>
          <p:nvPr/>
        </p:nvSpPr>
        <p:spPr>
          <a:xfrm>
            <a:off x="77194" y="220962"/>
            <a:ext cx="7060983" cy="800100"/>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Agriculture:  Connections</a:t>
            </a:r>
          </a:p>
          <a:p>
            <a:pPr marL="194728" indent="0">
              <a:buNone/>
            </a:pPr>
            <a:r>
              <a:rPr lang="en-US" sz="1400" spc="37" dirty="0">
                <a:solidFill>
                  <a:schemeClr val="bg1"/>
                </a:solidFill>
                <a:latin typeface="Axiforma Light" panose="00000400000000000000" pitchFamily="50" charset="0"/>
                <a:sym typeface="Helvetica Neue"/>
              </a:rPr>
              <a:t>Broadband Access, Adoption, and Use</a:t>
            </a:r>
          </a:p>
        </p:txBody>
      </p:sp>
    </p:spTree>
    <p:extLst>
      <p:ext uri="{BB962C8B-B14F-4D97-AF65-F5344CB8AC3E}">
        <p14:creationId xmlns:p14="http://schemas.microsoft.com/office/powerpoint/2010/main" val="1425294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9141B8F6-312D-4B63-8C9A-EBC356CA1A23}"/>
              </a:ext>
            </a:extLst>
          </p:cNvPr>
          <p:cNvSpPr txBox="1"/>
          <p:nvPr/>
        </p:nvSpPr>
        <p:spPr>
          <a:xfrm>
            <a:off x="134156" y="219991"/>
            <a:ext cx="9344967" cy="800099"/>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Agriculture: On-line Activities</a:t>
            </a:r>
          </a:p>
          <a:p>
            <a:pPr marL="194728" indent="0">
              <a:buNone/>
            </a:pPr>
            <a:r>
              <a:rPr lang="en-US" sz="1400" spc="37" dirty="0">
                <a:solidFill>
                  <a:schemeClr val="bg1"/>
                </a:solidFill>
                <a:latin typeface="Axiforma Light" panose="00000400000000000000" pitchFamily="50" charset="0"/>
                <a:sym typeface="Helvetica Neue"/>
              </a:rPr>
              <a:t>Broadband Access, Adoption, and Use</a:t>
            </a:r>
          </a:p>
        </p:txBody>
      </p:sp>
      <p:graphicFrame>
        <p:nvGraphicFramePr>
          <p:cNvPr id="7" name="Chart 6">
            <a:extLst>
              <a:ext uri="{FF2B5EF4-FFF2-40B4-BE49-F238E27FC236}">
                <a16:creationId xmlns:a16="http://schemas.microsoft.com/office/drawing/2014/main" id="{BFEB26FB-517A-4E36-8A19-5AE0768AE0B8}"/>
              </a:ext>
            </a:extLst>
          </p:cNvPr>
          <p:cNvGraphicFramePr/>
          <p:nvPr>
            <p:extLst>
              <p:ext uri="{D42A27DB-BD31-4B8C-83A1-F6EECF244321}">
                <p14:modId xmlns:p14="http://schemas.microsoft.com/office/powerpoint/2010/main" val="1728154393"/>
              </p:ext>
            </p:extLst>
          </p:nvPr>
        </p:nvGraphicFramePr>
        <p:xfrm>
          <a:off x="380006" y="2173848"/>
          <a:ext cx="11069007" cy="4268436"/>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42B1373A-DD36-44E7-ADDB-67B2CD35D521}"/>
              </a:ext>
            </a:extLst>
          </p:cNvPr>
          <p:cNvSpPr txBox="1"/>
          <p:nvPr/>
        </p:nvSpPr>
        <p:spPr>
          <a:xfrm>
            <a:off x="359923" y="1388800"/>
            <a:ext cx="11396295" cy="369332"/>
          </a:xfrm>
          <a:prstGeom prst="rect">
            <a:avLst/>
          </a:prstGeom>
          <a:noFill/>
          <a:ln>
            <a:noFill/>
          </a:ln>
        </p:spPr>
        <p:txBody>
          <a:bodyPr wrap="square">
            <a:spAutoFit/>
          </a:bodyPr>
          <a:lstStyle/>
          <a:p>
            <a:r>
              <a:rPr kumimoji="0" lang="en-US" sz="1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San Augustine’s agriculture community related online activities</a:t>
            </a:r>
            <a:endParaRPr lang="en-US" dirty="0"/>
          </a:p>
        </p:txBody>
      </p:sp>
    </p:spTree>
    <p:extLst>
      <p:ext uri="{BB962C8B-B14F-4D97-AF65-F5344CB8AC3E}">
        <p14:creationId xmlns:p14="http://schemas.microsoft.com/office/powerpoint/2010/main" val="479864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2284F9EC-8E0D-4EC4-A694-62EFE21EF3C8}"/>
              </a:ext>
            </a:extLst>
          </p:cNvPr>
          <p:cNvSpPr txBox="1"/>
          <p:nvPr/>
        </p:nvSpPr>
        <p:spPr>
          <a:xfrm>
            <a:off x="311727" y="176981"/>
            <a:ext cx="8603673" cy="800100"/>
          </a:xfrm>
          <a:prstGeom prst="rect">
            <a:avLst/>
          </a:prstGeom>
          <a:noFill/>
          <a:ln>
            <a:noFill/>
          </a:ln>
        </p:spPr>
        <p:txBody>
          <a:bodyPr spcFirstLastPara="1" wrap="square" lIns="121900" tIns="121900" rIns="121900" bIns="121900" rtlCol="0" anchor="t" anchorCtr="0">
            <a:normAutofit fontScale="92500" lnSpcReduction="20000"/>
          </a:bodyPr>
          <a:lstStyle/>
          <a:p>
            <a:pPr marL="194728" indent="0">
              <a:buNone/>
            </a:pPr>
            <a:r>
              <a:rPr lang="en-US" sz="2400" spc="37" dirty="0">
                <a:solidFill>
                  <a:schemeClr val="bg1"/>
                </a:solidFill>
                <a:latin typeface="Axiforma Light" panose="00000400000000000000" pitchFamily="50" charset="0"/>
                <a:sym typeface="Helvetica Neue"/>
              </a:rPr>
              <a:t>Agenda:</a:t>
            </a:r>
          </a:p>
          <a:p>
            <a:pPr marL="194728" indent="0">
              <a:buNone/>
            </a:pPr>
            <a:r>
              <a:rPr lang="en-US" sz="2400" spc="37" dirty="0">
                <a:solidFill>
                  <a:schemeClr val="bg1"/>
                </a:solidFill>
                <a:latin typeface="Axiforma Light" panose="00000400000000000000" pitchFamily="50" charset="0"/>
                <a:sym typeface="Helvetica Neue"/>
              </a:rPr>
              <a:t>San Augustine County Broadband Survey Results</a:t>
            </a:r>
          </a:p>
        </p:txBody>
      </p:sp>
      <p:sp>
        <p:nvSpPr>
          <p:cNvPr id="5" name="TextBox 4">
            <a:extLst>
              <a:ext uri="{FF2B5EF4-FFF2-40B4-BE49-F238E27FC236}">
                <a16:creationId xmlns:a16="http://schemas.microsoft.com/office/drawing/2014/main" id="{7144C52C-8831-457B-92A5-92B79AD77BC2}"/>
              </a:ext>
            </a:extLst>
          </p:cNvPr>
          <p:cNvSpPr txBox="1"/>
          <p:nvPr/>
        </p:nvSpPr>
        <p:spPr>
          <a:xfrm>
            <a:off x="508000" y="1627834"/>
            <a:ext cx="10525091" cy="5053186"/>
          </a:xfrm>
          <a:prstGeom prst="rect">
            <a:avLst/>
          </a:prstGeom>
          <a:noFill/>
          <a:ln>
            <a:noFill/>
          </a:ln>
        </p:spPr>
        <p:txBody>
          <a:bodyPr spcFirstLastPara="1" wrap="square" lIns="121900" tIns="121900" rIns="121900" bIns="121900" rtlCol="0" anchor="t" anchorCtr="0">
            <a:normAutofit/>
          </a:bodyPr>
          <a:lstStyle/>
          <a:p>
            <a:pPr marL="194728" indent="0">
              <a:buNone/>
            </a:pPr>
            <a:r>
              <a:rPr lang="en-US" sz="2400" spc="37" dirty="0">
                <a:latin typeface="Axiforma Light" panose="00000400000000000000" pitchFamily="50" charset="0"/>
                <a:sym typeface="Helvetica Neue"/>
              </a:rPr>
              <a:t>Agenda:</a:t>
            </a:r>
          </a:p>
          <a:p>
            <a:pPr marL="194728" indent="0">
              <a:buNone/>
            </a:pPr>
            <a:endParaRPr lang="en-US" sz="2400" spc="37" dirty="0">
              <a:latin typeface="Axiforma Light" panose="00000400000000000000" pitchFamily="50" charset="0"/>
              <a:sym typeface="Helvetica Neue"/>
            </a:endParaRPr>
          </a:p>
          <a:p>
            <a:pPr marL="423328" indent="-228600">
              <a:buAutoNum type="arabicPeriod"/>
            </a:pPr>
            <a:r>
              <a:rPr lang="en-US" sz="2400" spc="37" dirty="0">
                <a:latin typeface="Axiforma Light" panose="00000400000000000000" pitchFamily="50" charset="0"/>
                <a:sym typeface="Helvetica Neue"/>
              </a:rPr>
              <a:t>  Review of Broadband and Sectors surveyed</a:t>
            </a:r>
          </a:p>
          <a:p>
            <a:pPr marL="423328" indent="-228600">
              <a:buAutoNum type="arabicPeriod"/>
            </a:pPr>
            <a:endParaRPr lang="en-US" sz="2400" spc="37" dirty="0">
              <a:latin typeface="Axiforma Light" panose="00000400000000000000" pitchFamily="50" charset="0"/>
              <a:sym typeface="Helvetica Neue"/>
            </a:endParaRPr>
          </a:p>
          <a:p>
            <a:pPr marL="423328" indent="-228600">
              <a:buAutoNum type="arabicPeriod"/>
            </a:pPr>
            <a:r>
              <a:rPr lang="en-US" sz="2400" spc="37" dirty="0">
                <a:latin typeface="Axiforma Light" panose="00000400000000000000" pitchFamily="50" charset="0"/>
                <a:sym typeface="Helvetica Neue"/>
              </a:rPr>
              <a:t>  Broadband Survey Metrics</a:t>
            </a:r>
          </a:p>
          <a:p>
            <a:pPr marL="423328" indent="-228600">
              <a:buAutoNum type="arabicPeriod"/>
            </a:pPr>
            <a:endParaRPr lang="en-US" sz="2400" spc="37" dirty="0">
              <a:latin typeface="Axiforma Light" panose="00000400000000000000" pitchFamily="50" charset="0"/>
              <a:sym typeface="Helvetica Neue"/>
            </a:endParaRPr>
          </a:p>
          <a:p>
            <a:pPr marL="423328" indent="-228600">
              <a:buAutoNum type="arabicPeriod"/>
            </a:pPr>
            <a:r>
              <a:rPr lang="en-US" sz="2400" spc="37" dirty="0">
                <a:latin typeface="Axiforma Light" panose="00000400000000000000" pitchFamily="50" charset="0"/>
                <a:sym typeface="Helvetica Neue"/>
              </a:rPr>
              <a:t>  Sector Survey Results</a:t>
            </a:r>
          </a:p>
          <a:p>
            <a:pPr marL="423328" indent="-228600">
              <a:buAutoNum type="arabicPeriod"/>
            </a:pPr>
            <a:endParaRPr lang="en-US" sz="2400" spc="37" dirty="0">
              <a:latin typeface="Axiforma Light" panose="00000400000000000000" pitchFamily="50" charset="0"/>
              <a:sym typeface="Helvetica Neue"/>
            </a:endParaRPr>
          </a:p>
          <a:p>
            <a:pPr marL="423328" indent="-228600">
              <a:buAutoNum type="arabicPeriod"/>
            </a:pPr>
            <a:r>
              <a:rPr lang="en-US" sz="2400" spc="37" dirty="0">
                <a:latin typeface="Axiforma Light" panose="00000400000000000000" pitchFamily="50" charset="0"/>
                <a:sym typeface="Helvetica Neue"/>
              </a:rPr>
              <a:t>  Initial Recommendations for San Augustine County</a:t>
            </a:r>
          </a:p>
          <a:p>
            <a:pPr marL="423328" indent="-228600">
              <a:buAutoNum type="arabicPeriod"/>
            </a:pPr>
            <a:endParaRPr lang="en-US" sz="2400" spc="37" dirty="0">
              <a:latin typeface="Axiforma Light" panose="00000400000000000000" pitchFamily="50" charset="0"/>
              <a:sym typeface="Helvetica Neue"/>
            </a:endParaRPr>
          </a:p>
          <a:p>
            <a:pPr marL="423328" indent="-228600">
              <a:buAutoNum type="arabicPeriod"/>
            </a:pPr>
            <a:r>
              <a:rPr lang="en-US" sz="2400" spc="37" dirty="0">
                <a:latin typeface="Axiforma Light" panose="00000400000000000000" pitchFamily="50" charset="0"/>
                <a:sym typeface="Helvetica Neue"/>
              </a:rPr>
              <a:t>  Next Steps</a:t>
            </a:r>
          </a:p>
          <a:p>
            <a:pPr marL="423328" indent="-228600">
              <a:buAutoNum type="arabicPeriod"/>
            </a:pPr>
            <a:endParaRPr lang="en-US" sz="2400" spc="37" dirty="0">
              <a:latin typeface="Axiforma Light" panose="00000400000000000000" pitchFamily="50" charset="0"/>
              <a:sym typeface="Helvetica Neue"/>
            </a:endParaRPr>
          </a:p>
          <a:p>
            <a:pPr marL="423328" indent="-228600">
              <a:buAutoNum type="arabicPeriod"/>
            </a:pPr>
            <a:endParaRPr lang="en-US" sz="2400" spc="37" dirty="0">
              <a:latin typeface="Axiforma Light" panose="00000400000000000000" pitchFamily="50" charset="0"/>
              <a:sym typeface="Helvetica Neue"/>
            </a:endParaRPr>
          </a:p>
          <a:p>
            <a:pPr marL="423328" indent="-228600">
              <a:buAutoNum type="arabicPeriod"/>
            </a:pPr>
            <a:endParaRPr lang="en-US" sz="1200" spc="37" dirty="0">
              <a:solidFill>
                <a:srgbClr val="65656A"/>
              </a:solidFill>
              <a:latin typeface="Axiforma Light" panose="00000400000000000000" pitchFamily="50" charset="0"/>
              <a:sym typeface="Helvetica Neue"/>
            </a:endParaRPr>
          </a:p>
          <a:p>
            <a:pPr marL="423328" indent="-228600">
              <a:buAutoNum type="arabicPeriod"/>
            </a:pPr>
            <a:endParaRPr lang="en-US" sz="1200" spc="37" dirty="0">
              <a:solidFill>
                <a:srgbClr val="65656A"/>
              </a:solidFill>
              <a:latin typeface="Axiforma Light" panose="00000400000000000000" pitchFamily="50" charset="0"/>
              <a:sym typeface="Helvetica Neue"/>
            </a:endParaRPr>
          </a:p>
        </p:txBody>
      </p:sp>
    </p:spTree>
    <p:extLst>
      <p:ext uri="{BB962C8B-B14F-4D97-AF65-F5344CB8AC3E}">
        <p14:creationId xmlns:p14="http://schemas.microsoft.com/office/powerpoint/2010/main" val="2409410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9141B8F6-312D-4B63-8C9A-EBC356CA1A23}"/>
              </a:ext>
            </a:extLst>
          </p:cNvPr>
          <p:cNvSpPr txBox="1"/>
          <p:nvPr/>
        </p:nvSpPr>
        <p:spPr>
          <a:xfrm>
            <a:off x="231432" y="176981"/>
            <a:ext cx="9344967" cy="478412"/>
          </a:xfrm>
          <a:prstGeom prst="rect">
            <a:avLst/>
          </a:prstGeom>
          <a:noFill/>
          <a:ln>
            <a:noFill/>
          </a:ln>
        </p:spPr>
        <p:txBody>
          <a:bodyPr spcFirstLastPara="1" wrap="square" lIns="121900" tIns="121900" rIns="121900" bIns="121900" rtlCol="0" anchor="t" anchorCtr="0">
            <a:noAutofit/>
          </a:bodyPr>
          <a:lstStyle/>
          <a:p>
            <a:r>
              <a:rPr lang="en-US" sz="2400" b="0" dirty="0">
                <a:solidFill>
                  <a:schemeClr val="bg1"/>
                </a:solidFill>
                <a:latin typeface="Axiforma Light" panose="00000400000000000000" pitchFamily="50" charset="0"/>
              </a:rPr>
              <a:t>Agriculture:  Barriers</a:t>
            </a:r>
          </a:p>
          <a:p>
            <a:r>
              <a:rPr lang="en-US" sz="1400" dirty="0">
                <a:solidFill>
                  <a:schemeClr val="bg1"/>
                </a:solidFill>
                <a:latin typeface="Axiforma Light" panose="00000400000000000000" pitchFamily="50" charset="0"/>
              </a:rPr>
              <a:t>Broadband Access, Adoption, and Use</a:t>
            </a:r>
            <a:endParaRPr lang="en-US" sz="1400" b="0" dirty="0">
              <a:solidFill>
                <a:schemeClr val="bg1"/>
              </a:solidFill>
              <a:latin typeface="Axiforma Light" panose="00000400000000000000" pitchFamily="50" charset="0"/>
            </a:endParaRPr>
          </a:p>
        </p:txBody>
      </p:sp>
      <p:sp>
        <p:nvSpPr>
          <p:cNvPr id="7" name="TextBox 6">
            <a:extLst>
              <a:ext uri="{FF2B5EF4-FFF2-40B4-BE49-F238E27FC236}">
                <a16:creationId xmlns:a16="http://schemas.microsoft.com/office/drawing/2014/main" id="{FC3B798F-B34C-4D76-ABC2-A2E996613421}"/>
              </a:ext>
            </a:extLst>
          </p:cNvPr>
          <p:cNvSpPr txBox="1"/>
          <p:nvPr/>
        </p:nvSpPr>
        <p:spPr>
          <a:xfrm>
            <a:off x="3013142" y="2770231"/>
            <a:ext cx="6162472" cy="646331"/>
          </a:xfrm>
          <a:prstGeom prst="rect">
            <a:avLst/>
          </a:prstGeom>
          <a:noFill/>
          <a:ln>
            <a:noFill/>
          </a:ln>
        </p:spPr>
        <p:txBody>
          <a:bodyPr wrap="square">
            <a:spAutoFit/>
          </a:bodyPr>
          <a:lstStyle/>
          <a:p>
            <a:r>
              <a:rPr lang="en-US" sz="1800" b="0" dirty="0">
                <a:solidFill>
                  <a:schemeClr val="bg1"/>
                </a:solidFill>
              </a:rPr>
              <a:t>Agriculture:  Barriers</a:t>
            </a:r>
          </a:p>
          <a:p>
            <a:r>
              <a:rPr lang="en-US" sz="1800" dirty="0">
                <a:solidFill>
                  <a:schemeClr val="bg1"/>
                </a:solidFill>
              </a:rPr>
              <a:t>Broadband Access, Adoption, and Use</a:t>
            </a:r>
            <a:endParaRPr lang="en-US" sz="1800" b="0" dirty="0">
              <a:solidFill>
                <a:schemeClr val="bg1"/>
              </a:solidFill>
            </a:endParaRPr>
          </a:p>
        </p:txBody>
      </p:sp>
      <p:sp>
        <p:nvSpPr>
          <p:cNvPr id="8" name="TextBox 7">
            <a:extLst>
              <a:ext uri="{FF2B5EF4-FFF2-40B4-BE49-F238E27FC236}">
                <a16:creationId xmlns:a16="http://schemas.microsoft.com/office/drawing/2014/main" id="{60722818-6BE3-4A7A-B8EC-5F74CA07CFE2}"/>
              </a:ext>
            </a:extLst>
          </p:cNvPr>
          <p:cNvSpPr txBox="1"/>
          <p:nvPr/>
        </p:nvSpPr>
        <p:spPr>
          <a:xfrm>
            <a:off x="424493" y="1458312"/>
            <a:ext cx="11069007" cy="4787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1088473" rtl="0" fontAlgn="auto" latinLnBrk="1" hangingPunct="0">
              <a:lnSpc>
                <a:spcPct val="100000"/>
              </a:lnSpc>
              <a:spcBef>
                <a:spcPts val="0"/>
              </a:spcBef>
              <a:spcAft>
                <a:spcPts val="0"/>
              </a:spcAft>
              <a:buClrTx/>
              <a:buSzTx/>
              <a:buFontTx/>
              <a:buNone/>
              <a:tabLst/>
              <a:defRPr kumimoji="0" sz="2167" b="0" i="0" u="none" strike="noStrike" cap="none" spc="0" normalizeH="0" baseline="0">
                <a:ln>
                  <a:noFill/>
                </a:ln>
                <a:solidFill>
                  <a:srgbClr val="000000"/>
                </a:solidFill>
                <a:effectLst/>
                <a:uFillTx/>
              </a:defRPr>
            </a:defPPr>
            <a:lvl1pPr marL="0" marR="0" indent="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1pPr>
            <a:lvl2pPr marL="0" marR="0" indent="54423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2pPr>
            <a:lvl3pPr marL="0" marR="0" indent="1088473"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3pPr>
            <a:lvl4pPr marL="0" marR="0" indent="1632711"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4pPr>
            <a:lvl5pPr marL="0" marR="0" indent="217694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5pPr>
            <a:lvl6pPr marL="0" marR="0" indent="272118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6pPr>
            <a:lvl7pPr marL="0" marR="0" indent="326542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7pPr>
            <a:lvl8pPr marL="0" marR="0" indent="380965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8pPr>
            <a:lvl9pPr marL="0" marR="0" indent="435389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9pPr>
          </a:lstStyle>
          <a:p>
            <a:pPr marL="0" marR="0" lvl="0" indent="0" algn="l" defTabSz="1088473" rtl="0" eaLnBrk="1" fontAlgn="auto" latinLnBrk="0" hangingPunct="0">
              <a:lnSpc>
                <a:spcPct val="110000"/>
              </a:lnSpc>
              <a:spcBef>
                <a:spcPts val="0"/>
              </a:spcBef>
              <a:spcAft>
                <a:spcPts val="0"/>
              </a:spcAft>
              <a:buClrTx/>
              <a:buSzTx/>
              <a:buFontTx/>
              <a:buNone/>
              <a:tabLst/>
              <a:defRPr/>
            </a:pPr>
            <a:r>
              <a:rPr kumimoji="0" lang="en-US" sz="24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What are the barriers agriculture producers are facing?</a:t>
            </a:r>
          </a:p>
        </p:txBody>
      </p:sp>
      <p:graphicFrame>
        <p:nvGraphicFramePr>
          <p:cNvPr id="10" name="Chart 9">
            <a:extLst>
              <a:ext uri="{FF2B5EF4-FFF2-40B4-BE49-F238E27FC236}">
                <a16:creationId xmlns:a16="http://schemas.microsoft.com/office/drawing/2014/main" id="{622B6F08-4106-4D30-84FC-C21FCD64EA23}"/>
              </a:ext>
            </a:extLst>
          </p:cNvPr>
          <p:cNvGraphicFramePr/>
          <p:nvPr/>
        </p:nvGraphicFramePr>
        <p:xfrm>
          <a:off x="424493" y="2286000"/>
          <a:ext cx="11069007" cy="40703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49647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22A3A5-20F4-4149-9780-A5E8FDBF86AB}"/>
              </a:ext>
            </a:extLst>
          </p:cNvPr>
          <p:cNvSpPr>
            <a:spLocks noGrp="1"/>
          </p:cNvSpPr>
          <p:nvPr>
            <p:ph type="body" sz="quarter" idx="10"/>
          </p:nvPr>
        </p:nvSpPr>
        <p:spPr/>
        <p:txBody>
          <a:bodyPr/>
          <a:lstStyle>
            <a:defPPr marL="0" marR="0" indent="0" algn="l" defTabSz="1088473" rtl="0" fontAlgn="auto" latinLnBrk="1" hangingPunct="0">
              <a:lnSpc>
                <a:spcPct val="100000"/>
              </a:lnSpc>
              <a:spcBef>
                <a:spcPts val="0"/>
              </a:spcBef>
              <a:spcAft>
                <a:spcPts val="0"/>
              </a:spcAft>
              <a:buClrTx/>
              <a:buSzTx/>
              <a:buFontTx/>
              <a:buNone/>
              <a:tabLst/>
              <a:defRPr kumimoji="0" sz="2167" b="0" i="0" u="none" strike="noStrike" cap="none" spc="0" normalizeH="0" baseline="0">
                <a:ln>
                  <a:noFill/>
                </a:ln>
                <a:solidFill>
                  <a:srgbClr val="000000"/>
                </a:solidFill>
                <a:effectLst/>
                <a:uFillTx/>
              </a:defRPr>
            </a:defPPr>
            <a:lvl1pPr marL="0" marR="0" indent="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1pPr>
            <a:lvl2pPr marL="0" marR="0" indent="54423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2pPr>
            <a:lvl3pPr marL="0" marR="0" indent="1088473"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3pPr>
            <a:lvl4pPr marL="0" marR="0" indent="1632711"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4pPr>
            <a:lvl5pPr marL="0" marR="0" indent="217694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5pPr>
            <a:lvl6pPr marL="0" marR="0" indent="272118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6pPr>
            <a:lvl7pPr marL="0" marR="0" indent="326542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7pPr>
            <a:lvl8pPr marL="0" marR="0" indent="380965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8pPr>
            <a:lvl9pPr marL="0" marR="0" indent="435389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9pPr>
          </a:lstStyle>
          <a:p>
            <a:endParaRPr lang="en-US"/>
          </a:p>
        </p:txBody>
      </p:sp>
      <p:pic>
        <p:nvPicPr>
          <p:cNvPr id="4" name="Picture 3">
            <a:extLst>
              <a:ext uri="{FF2B5EF4-FFF2-40B4-BE49-F238E27FC236}">
                <a16:creationId xmlns:a16="http://schemas.microsoft.com/office/drawing/2014/main" id="{4E1E4411-46E6-4DAF-8EC5-AE9DA503F161}"/>
              </a:ext>
            </a:extLst>
          </p:cNvPr>
          <p:cNvPicPr>
            <a:picLocks noChangeAspect="1"/>
          </p:cNvPicPr>
          <p:nvPr/>
        </p:nvPicPr>
        <p:blipFill rotWithShape="1">
          <a:blip r:embed="rId2">
            <a:extLst>
              <a:ext uri="{28A0092B-C50C-407E-A947-70E740481C1C}">
                <a14:useLocalDpi xmlns:a14="http://schemas.microsoft.com/office/drawing/2010/main" val="0"/>
              </a:ext>
            </a:extLst>
          </a:blip>
          <a:srcRect r="-519" b="25094"/>
          <a:stretch/>
        </p:blipFill>
        <p:spPr>
          <a:xfrm>
            <a:off x="-30726" y="-31750"/>
            <a:ext cx="12253452" cy="6921500"/>
          </a:xfrm>
          <a:prstGeom prst="rect">
            <a:avLst/>
          </a:prstGeom>
        </p:spPr>
      </p:pic>
      <p:sp>
        <p:nvSpPr>
          <p:cNvPr id="5" name="Text Placeholder 1">
            <a:extLst>
              <a:ext uri="{FF2B5EF4-FFF2-40B4-BE49-F238E27FC236}">
                <a16:creationId xmlns:a16="http://schemas.microsoft.com/office/drawing/2014/main" id="{B6A538DA-05B8-4A92-9D16-5A008DA49371}"/>
              </a:ext>
            </a:extLst>
          </p:cNvPr>
          <p:cNvSpPr txBox="1">
            <a:spLocks/>
          </p:cNvSpPr>
          <p:nvPr/>
        </p:nvSpPr>
        <p:spPr>
          <a:xfrm>
            <a:off x="4955822" y="2654300"/>
            <a:ext cx="9390945" cy="1549400"/>
          </a:xfrm>
          <a:prstGeom prst="rect">
            <a:avLst/>
          </a:prstGeom>
          <a:ln w="12700">
            <a:miter lim="400000"/>
          </a:ln>
          <a:extLst>
            <a:ext uri="{C572A759-6A51-4108-AA02-DFA0A04FC94B}">
              <ma14:wrappingTextBoxFlag xmlns="" xmlns:ma14="http://schemas.microsoft.com/office/mac/drawingml/2011/main" val="1"/>
            </a:ext>
          </a:extLst>
        </p:spPr>
        <p:txBody>
          <a:bodyPr lIns="54425" tIns="54426" rIns="54425" bIns="54426">
            <a:normAutofit/>
          </a:bodyPr>
          <a:lstStyle>
            <a:defPPr marL="0" marR="0" indent="0" algn="l" defTabSz="1088473" rtl="0" fontAlgn="auto" latinLnBrk="1" hangingPunct="0">
              <a:lnSpc>
                <a:spcPct val="100000"/>
              </a:lnSpc>
              <a:spcBef>
                <a:spcPts val="0"/>
              </a:spcBef>
              <a:spcAft>
                <a:spcPts val="0"/>
              </a:spcAft>
              <a:buClrTx/>
              <a:buSzTx/>
              <a:buFontTx/>
              <a:buNone/>
              <a:tabLst/>
              <a:defRPr kumimoji="0" sz="2167" b="0" i="0" u="none" strike="noStrike" cap="none" spc="0" normalizeH="0" baseline="0">
                <a:ln>
                  <a:noFill/>
                </a:ln>
                <a:solidFill>
                  <a:srgbClr val="000000"/>
                </a:solidFill>
                <a:effectLst/>
                <a:uFillTx/>
              </a:defRPr>
            </a:defPPr>
            <a:lvl1pPr marL="0" marR="0" indent="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1pPr>
            <a:lvl2pPr marL="0" marR="0" indent="54423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2pPr>
            <a:lvl3pPr marL="0" marR="0" indent="1088473"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3pPr>
            <a:lvl4pPr marL="0" marR="0" indent="1632711"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4pPr>
            <a:lvl5pPr marL="0" marR="0" indent="217694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5pPr>
            <a:lvl6pPr marL="0" marR="0" indent="272118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6pPr>
            <a:lvl7pPr marL="0" marR="0" indent="326542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7pPr>
            <a:lvl8pPr marL="0" marR="0" indent="380965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8pPr>
            <a:lvl9pPr marL="0" marR="0" indent="435389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9pPr>
          </a:lstStyle>
          <a:p>
            <a:pPr hangingPunct="1"/>
            <a:br>
              <a:rPr lang="en-US" sz="1389" dirty="0"/>
            </a:br>
            <a:r>
              <a:rPr lang="en-US" sz="2800" dirty="0">
                <a:solidFill>
                  <a:schemeClr val="bg1"/>
                </a:solidFill>
              </a:rPr>
              <a:t>K-12 Survey</a:t>
            </a:r>
            <a:endParaRPr lang="en-US" sz="2667" b="0" dirty="0">
              <a:solidFill>
                <a:schemeClr val="bg1"/>
              </a:solidFill>
            </a:endParaRPr>
          </a:p>
        </p:txBody>
      </p:sp>
      <p:pic>
        <p:nvPicPr>
          <p:cNvPr id="7" name="Picture 6" descr="Text&#10;&#10;Description automatically generated with medium confidence">
            <a:extLst>
              <a:ext uri="{FF2B5EF4-FFF2-40B4-BE49-F238E27FC236}">
                <a16:creationId xmlns:a16="http://schemas.microsoft.com/office/drawing/2014/main" id="{EDA39F5D-1F2A-4955-B051-088E6BF387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5275" y="6103217"/>
            <a:ext cx="2222500" cy="777875"/>
          </a:xfrm>
          <a:prstGeom prst="rect">
            <a:avLst/>
          </a:prstGeom>
        </p:spPr>
      </p:pic>
    </p:spTree>
    <p:extLst>
      <p:ext uri="{BB962C8B-B14F-4D97-AF65-F5344CB8AC3E}">
        <p14:creationId xmlns:p14="http://schemas.microsoft.com/office/powerpoint/2010/main" val="16528410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CF5BEF2A-B327-4125-A448-99B92F425928}"/>
              </a:ext>
            </a:extLst>
          </p:cNvPr>
          <p:cNvSpPr txBox="1"/>
          <p:nvPr/>
        </p:nvSpPr>
        <p:spPr>
          <a:xfrm>
            <a:off x="108405" y="176981"/>
            <a:ext cx="9912141" cy="924790"/>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K-12: Device Program</a:t>
            </a:r>
          </a:p>
          <a:p>
            <a:pPr marL="194728" indent="0">
              <a:buNone/>
            </a:pPr>
            <a:r>
              <a:rPr lang="en-US" sz="1400" spc="37" dirty="0">
                <a:solidFill>
                  <a:schemeClr val="bg1"/>
                </a:solidFill>
                <a:latin typeface="Axiforma Light" panose="00000400000000000000" pitchFamily="50" charset="0"/>
                <a:sym typeface="Helvetica Neue"/>
              </a:rPr>
              <a:t>Broadband Access, Adoption, and Use</a:t>
            </a:r>
          </a:p>
        </p:txBody>
      </p:sp>
      <p:sp>
        <p:nvSpPr>
          <p:cNvPr id="6" name="TextBox 5">
            <a:extLst>
              <a:ext uri="{FF2B5EF4-FFF2-40B4-BE49-F238E27FC236}">
                <a16:creationId xmlns:a16="http://schemas.microsoft.com/office/drawing/2014/main" id="{303349A7-2388-418D-8A3B-3CE2347D288D}"/>
              </a:ext>
            </a:extLst>
          </p:cNvPr>
          <p:cNvSpPr txBox="1"/>
          <p:nvPr/>
        </p:nvSpPr>
        <p:spPr>
          <a:xfrm>
            <a:off x="424493" y="1460500"/>
            <a:ext cx="11069007" cy="64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1088473" rtl="0" fontAlgn="auto" latinLnBrk="1" hangingPunct="0">
              <a:lnSpc>
                <a:spcPct val="100000"/>
              </a:lnSpc>
              <a:spcBef>
                <a:spcPts val="0"/>
              </a:spcBef>
              <a:spcAft>
                <a:spcPts val="0"/>
              </a:spcAft>
              <a:buClrTx/>
              <a:buSzTx/>
              <a:buFontTx/>
              <a:buNone/>
              <a:tabLst/>
              <a:defRPr kumimoji="0" sz="2167" b="0" i="0" u="none" strike="noStrike" cap="none" spc="0" normalizeH="0" baseline="0">
                <a:ln>
                  <a:noFill/>
                </a:ln>
                <a:solidFill>
                  <a:srgbClr val="000000"/>
                </a:solidFill>
                <a:effectLst/>
                <a:uFillTx/>
              </a:defRPr>
            </a:defPPr>
            <a:lvl1pPr marL="0" marR="0" indent="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1pPr>
            <a:lvl2pPr marL="0" marR="0" indent="54423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2pPr>
            <a:lvl3pPr marL="0" marR="0" indent="1088473"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3pPr>
            <a:lvl4pPr marL="0" marR="0" indent="1632711"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4pPr>
            <a:lvl5pPr marL="0" marR="0" indent="217694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5pPr>
            <a:lvl6pPr marL="0" marR="0" indent="272118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6pPr>
            <a:lvl7pPr marL="0" marR="0" indent="326542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7pPr>
            <a:lvl8pPr marL="0" marR="0" indent="380965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8pPr>
            <a:lvl9pPr marL="0" marR="0" indent="435389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9pPr>
          </a:lstStyle>
          <a:p>
            <a:pPr marL="0" marR="0" lvl="0" indent="0" algn="l" defTabSz="1088473" rtl="0" eaLnBrk="1" fontAlgn="auto" latinLnBrk="0" hangingPunct="0">
              <a:lnSpc>
                <a:spcPct val="110000"/>
              </a:lnSpc>
              <a:spcBef>
                <a:spcPts val="0"/>
              </a:spcBef>
              <a:spcAft>
                <a:spcPts val="0"/>
              </a:spcAft>
              <a:buClrTx/>
              <a:buSzTx/>
              <a:buFontTx/>
              <a:buNone/>
              <a:tabLst/>
              <a:defRPr/>
            </a:pPr>
            <a:r>
              <a:rPr lang="en-US" kern="0" dirty="0">
                <a:solidFill>
                  <a:srgbClr val="535353">
                    <a:lumMod val="50000"/>
                  </a:srgbClr>
                </a:solidFill>
                <a:latin typeface="Axiforma Light" panose="00000400000000000000" pitchFamily="50" charset="0"/>
              </a:rPr>
              <a:t>O</a:t>
            </a:r>
            <a:r>
              <a:rPr kumimoji="0" lang="en-US" sz="1667"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ne-to-one device programs across schools in the community compared to schools in other Connected communities.</a:t>
            </a:r>
          </a:p>
        </p:txBody>
      </p:sp>
      <p:graphicFrame>
        <p:nvGraphicFramePr>
          <p:cNvPr id="7" name="Chart 6">
            <a:extLst>
              <a:ext uri="{FF2B5EF4-FFF2-40B4-BE49-F238E27FC236}">
                <a16:creationId xmlns:a16="http://schemas.microsoft.com/office/drawing/2014/main" id="{9741B79C-20EA-445A-AEBB-CB2CEA733252}"/>
              </a:ext>
            </a:extLst>
          </p:cNvPr>
          <p:cNvGraphicFramePr/>
          <p:nvPr>
            <p:extLst>
              <p:ext uri="{D42A27DB-BD31-4B8C-83A1-F6EECF244321}">
                <p14:modId xmlns:p14="http://schemas.microsoft.com/office/powerpoint/2010/main" val="4059023457"/>
              </p:ext>
            </p:extLst>
          </p:nvPr>
        </p:nvGraphicFramePr>
        <p:xfrm>
          <a:off x="277738" y="2062789"/>
          <a:ext cx="11489769" cy="50605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15039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9141B8F6-312D-4B63-8C9A-EBC356CA1A23}"/>
              </a:ext>
            </a:extLst>
          </p:cNvPr>
          <p:cNvSpPr txBox="1"/>
          <p:nvPr/>
        </p:nvSpPr>
        <p:spPr>
          <a:xfrm>
            <a:off x="124691" y="253597"/>
            <a:ext cx="9344967" cy="478412"/>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K-12: Community Communication</a:t>
            </a:r>
          </a:p>
          <a:p>
            <a:pPr marL="194728" indent="0">
              <a:buNone/>
            </a:pPr>
            <a:r>
              <a:rPr lang="en-US" sz="1400" spc="37" dirty="0">
                <a:solidFill>
                  <a:schemeClr val="bg1"/>
                </a:solidFill>
                <a:latin typeface="Axiforma Light" panose="00000400000000000000" pitchFamily="50" charset="0"/>
                <a:sym typeface="Helvetica Neue"/>
              </a:rPr>
              <a:t>Broadband Access, Adoption, and Use</a:t>
            </a:r>
          </a:p>
        </p:txBody>
      </p:sp>
      <p:sp>
        <p:nvSpPr>
          <p:cNvPr id="8" name="TextBox 7">
            <a:extLst>
              <a:ext uri="{FF2B5EF4-FFF2-40B4-BE49-F238E27FC236}">
                <a16:creationId xmlns:a16="http://schemas.microsoft.com/office/drawing/2014/main" id="{6A1396DB-BEF6-4EDC-8605-158A4FB61FEB}"/>
              </a:ext>
            </a:extLst>
          </p:cNvPr>
          <p:cNvSpPr txBox="1"/>
          <p:nvPr/>
        </p:nvSpPr>
        <p:spPr>
          <a:xfrm>
            <a:off x="263738" y="1414080"/>
            <a:ext cx="11188840" cy="686855"/>
          </a:xfrm>
          <a:prstGeom prst="rect">
            <a:avLst/>
          </a:prstGeom>
          <a:noFill/>
          <a:ln>
            <a:noFill/>
          </a:ln>
        </p:spPr>
        <p:txBody>
          <a:bodyPr wrap="square">
            <a:spAutoFit/>
          </a:bodyPr>
          <a:lstStyle/>
          <a:p>
            <a:pPr marL="0" marR="0" lvl="0" indent="0" algn="l" defTabSz="1088473" rtl="0" eaLnBrk="1" fontAlgn="auto" latinLnBrk="0" hangingPunct="0">
              <a:lnSpc>
                <a:spcPct val="110000"/>
              </a:lnSpc>
              <a:spcBef>
                <a:spcPts val="0"/>
              </a:spcBef>
              <a:spcAft>
                <a:spcPts val="0"/>
              </a:spcAft>
              <a:buClrTx/>
              <a:buSzTx/>
              <a:buFontTx/>
              <a:buNone/>
              <a:tabLst/>
              <a:defRPr/>
            </a:pPr>
            <a:r>
              <a:rPr kumimoji="0" lang="en-US" sz="1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The frequency with which K-12 schools in the community use various digital tools to communicate with the public. </a:t>
            </a:r>
          </a:p>
        </p:txBody>
      </p:sp>
      <p:graphicFrame>
        <p:nvGraphicFramePr>
          <p:cNvPr id="10" name="Chart 9">
            <a:extLst>
              <a:ext uri="{FF2B5EF4-FFF2-40B4-BE49-F238E27FC236}">
                <a16:creationId xmlns:a16="http://schemas.microsoft.com/office/drawing/2014/main" id="{F9338650-2AF7-48C8-81A3-6FAD565E2CF3}"/>
              </a:ext>
            </a:extLst>
          </p:cNvPr>
          <p:cNvGraphicFramePr/>
          <p:nvPr>
            <p:extLst>
              <p:ext uri="{D42A27DB-BD31-4B8C-83A1-F6EECF244321}">
                <p14:modId xmlns:p14="http://schemas.microsoft.com/office/powerpoint/2010/main" val="1994774087"/>
              </p:ext>
            </p:extLst>
          </p:nvPr>
        </p:nvGraphicFramePr>
        <p:xfrm>
          <a:off x="62345" y="2032900"/>
          <a:ext cx="12067308" cy="48589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98747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71FFC6-B8F7-4ABA-9F1F-3153541EEA5C}"/>
              </a:ext>
            </a:extLst>
          </p:cNvPr>
          <p:cNvSpPr>
            <a:spLocks noGrp="1"/>
          </p:cNvSpPr>
          <p:nvPr>
            <p:ph type="body" sz="quarter" idx="11"/>
          </p:nvPr>
        </p:nvSpPr>
        <p:spPr>
          <a:xfrm>
            <a:off x="282222" y="387356"/>
            <a:ext cx="7258755" cy="548483"/>
          </a:xfrm>
        </p:spPr>
        <p:txBody>
          <a:bodyPr anchor="ctr">
            <a:noAutofit/>
          </a:bodyPr>
          <a:lstStyle>
            <a:defPPr marL="0" marR="0" indent="0" algn="l" defTabSz="1088473" rtl="0" fontAlgn="auto" latinLnBrk="1" hangingPunct="0">
              <a:lnSpc>
                <a:spcPct val="100000"/>
              </a:lnSpc>
              <a:spcBef>
                <a:spcPts val="0"/>
              </a:spcBef>
              <a:spcAft>
                <a:spcPts val="0"/>
              </a:spcAft>
              <a:buClrTx/>
              <a:buSzTx/>
              <a:buFontTx/>
              <a:buNone/>
              <a:tabLst/>
              <a:defRPr kumimoji="0" sz="2167" b="0" i="0" u="none" strike="noStrike" cap="none" spc="0" normalizeH="0" baseline="0">
                <a:ln>
                  <a:noFill/>
                </a:ln>
                <a:solidFill>
                  <a:srgbClr val="000000"/>
                </a:solidFill>
                <a:effectLst/>
                <a:uFillTx/>
              </a:defRPr>
            </a:defPPr>
            <a:lvl1pPr marL="0" marR="0" indent="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1pPr>
            <a:lvl2pPr marL="0" marR="0" indent="54423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2pPr>
            <a:lvl3pPr marL="0" marR="0" indent="1088473"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3pPr>
            <a:lvl4pPr marL="0" marR="0" indent="1632711"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4pPr>
            <a:lvl5pPr marL="0" marR="0" indent="217694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5pPr>
            <a:lvl6pPr marL="0" marR="0" indent="272118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6pPr>
            <a:lvl7pPr marL="0" marR="0" indent="326542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7pPr>
            <a:lvl8pPr marL="0" marR="0" indent="380965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8pPr>
            <a:lvl9pPr marL="0" marR="0" indent="435389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9pPr>
          </a:lstStyle>
          <a:p>
            <a:r>
              <a:rPr lang="en-US" sz="2400" dirty="0">
                <a:solidFill>
                  <a:schemeClr val="bg1"/>
                </a:solidFill>
              </a:rPr>
              <a:t>K-12:  Community Interaction</a:t>
            </a:r>
          </a:p>
          <a:p>
            <a:r>
              <a:rPr lang="en-US" sz="1400" b="0" dirty="0">
                <a:solidFill>
                  <a:schemeClr val="bg1"/>
                </a:solidFill>
              </a:rPr>
              <a:t>Broadband Access, Adoption, and Use</a:t>
            </a:r>
          </a:p>
        </p:txBody>
      </p:sp>
      <p:sp>
        <p:nvSpPr>
          <p:cNvPr id="7" name="Slide Number Placeholder 4">
            <a:extLst>
              <a:ext uri="{FF2B5EF4-FFF2-40B4-BE49-F238E27FC236}">
                <a16:creationId xmlns:a16="http://schemas.microsoft.com/office/drawing/2014/main" id="{2BF7DB6C-A77F-4C45-9804-67FB39961FBE}"/>
              </a:ext>
            </a:extLst>
          </p:cNvPr>
          <p:cNvSpPr>
            <a:spLocks noGrp="1"/>
          </p:cNvSpPr>
          <p:nvPr>
            <p:ph type="sldNum" sz="quarter" idx="12"/>
          </p:nvPr>
        </p:nvSpPr>
        <p:spPr>
          <a:xfrm>
            <a:off x="8784772" y="6356351"/>
            <a:ext cx="2844800" cy="365125"/>
          </a:xfrm>
        </p:spPr>
        <p:txBody>
          <a:bodyPr/>
          <a:lstStyle>
            <a:defPPr marL="0" marR="0" indent="0" algn="l" defTabSz="907025" rtl="0" fontAlgn="auto" latinLnBrk="1" hangingPunct="0">
              <a:lnSpc>
                <a:spcPct val="100000"/>
              </a:lnSpc>
              <a:spcBef>
                <a:spcPts val="0"/>
              </a:spcBef>
              <a:spcAft>
                <a:spcPts val="0"/>
              </a:spcAft>
              <a:buClrTx/>
              <a:buSzTx/>
              <a:buFontTx/>
              <a:buNone/>
              <a:tabLst/>
              <a:defRPr kumimoji="0" sz="1806" b="0" i="0" u="none" strike="noStrike" cap="none" spc="0" normalizeH="0" baseline="0">
                <a:ln>
                  <a:noFill/>
                </a:ln>
                <a:solidFill>
                  <a:srgbClr val="000000"/>
                </a:solidFill>
                <a:effectLst/>
                <a:uFillTx/>
              </a:defRPr>
            </a:defPPr>
            <a:lvl1pPr marL="0" marR="0" indent="0"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1pPr>
            <a:lvl2pPr marL="0" marR="0" indent="453513"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2pPr>
            <a:lvl3pPr marL="0" marR="0" indent="907025"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3pPr>
            <a:lvl4pPr marL="0" marR="0" indent="1360538"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4pPr>
            <a:lvl5pPr marL="0" marR="0" indent="1814050"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5pPr>
            <a:lvl6pPr marL="0" marR="0" indent="2267563"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6pPr>
            <a:lvl7pPr marL="0" marR="0" indent="2721074"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7pPr>
            <a:lvl8pPr marL="0" marR="0" indent="3174587"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8pPr>
            <a:lvl9pPr marL="0" marR="0" indent="3628100"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9pPr>
          </a:lstStyle>
          <a:p>
            <a:pPr marL="0" marR="0" lvl="0" indent="0" algn="r" defTabSz="1088473" rtl="0" eaLnBrk="1" fontAlgn="auto" latinLnBrk="0" hangingPunct="0">
              <a:lnSpc>
                <a:spcPct val="110000"/>
              </a:lnSpc>
              <a:spcBef>
                <a:spcPts val="0"/>
              </a:spcBef>
              <a:spcAft>
                <a:spcPts val="0"/>
              </a:spcAft>
              <a:buClrTx/>
              <a:buSzTx/>
              <a:buFontTx/>
              <a:buNone/>
              <a:tabLst/>
              <a:defRPr/>
            </a:pPr>
            <a:fld id="{E66B15C1-0E7C-4DD5-89EA-C33997CBF17B}" type="slidenum">
              <a:rPr kumimoji="0" lang="en-US" sz="1417" b="0" i="0" u="none" strike="noStrike" kern="0" cap="none" spc="33" normalizeH="0" baseline="0" noProof="0" smtClean="0">
                <a:ln>
                  <a:noFill/>
                </a:ln>
                <a:solidFill>
                  <a:srgbClr val="535353">
                    <a:tint val="75000"/>
                  </a:srgbClr>
                </a:solidFill>
                <a:effectLst/>
                <a:uLnTx/>
                <a:uFillTx/>
                <a:latin typeface="Axiforma Book" panose="00000400000000000000" pitchFamily="50" charset="0"/>
                <a:sym typeface="Axiforma Light"/>
              </a:rPr>
              <a:pPr marL="0" marR="0" lvl="0" indent="0" algn="r" defTabSz="1088473" rtl="0" eaLnBrk="1" fontAlgn="auto" latinLnBrk="0" hangingPunct="0">
                <a:lnSpc>
                  <a:spcPct val="110000"/>
                </a:lnSpc>
                <a:spcBef>
                  <a:spcPts val="0"/>
                </a:spcBef>
                <a:spcAft>
                  <a:spcPts val="0"/>
                </a:spcAft>
                <a:buClrTx/>
                <a:buSzTx/>
                <a:buFontTx/>
                <a:buNone/>
                <a:tabLst/>
                <a:defRPr/>
              </a:pPr>
              <a:t>24</a:t>
            </a:fld>
            <a:endParaRPr kumimoji="0" lang="en-US" sz="1417" b="0" i="0" u="none" strike="noStrike" kern="0" cap="none" spc="33" normalizeH="0" baseline="0" noProof="0" dirty="0">
              <a:ln>
                <a:noFill/>
              </a:ln>
              <a:solidFill>
                <a:srgbClr val="535353">
                  <a:tint val="75000"/>
                </a:srgbClr>
              </a:solidFill>
              <a:effectLst/>
              <a:uLnTx/>
              <a:uFillTx/>
              <a:latin typeface="Axiforma Book" panose="00000400000000000000" pitchFamily="50" charset="0"/>
              <a:sym typeface="Axiforma Light"/>
            </a:endParaRPr>
          </a:p>
        </p:txBody>
      </p:sp>
      <p:sp>
        <p:nvSpPr>
          <p:cNvPr id="6" name="TextBox 5">
            <a:extLst>
              <a:ext uri="{FF2B5EF4-FFF2-40B4-BE49-F238E27FC236}">
                <a16:creationId xmlns:a16="http://schemas.microsoft.com/office/drawing/2014/main" id="{1009103B-1449-4F57-A087-FA9BA4579652}"/>
              </a:ext>
            </a:extLst>
          </p:cNvPr>
          <p:cNvSpPr txBox="1"/>
          <p:nvPr/>
        </p:nvSpPr>
        <p:spPr>
          <a:xfrm>
            <a:off x="424494" y="1460500"/>
            <a:ext cx="11205078" cy="99155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1088473" rtl="0" fontAlgn="auto" latinLnBrk="1" hangingPunct="0">
              <a:lnSpc>
                <a:spcPct val="100000"/>
              </a:lnSpc>
              <a:spcBef>
                <a:spcPts val="0"/>
              </a:spcBef>
              <a:spcAft>
                <a:spcPts val="0"/>
              </a:spcAft>
              <a:buClrTx/>
              <a:buSzTx/>
              <a:buFontTx/>
              <a:buNone/>
              <a:tabLst/>
              <a:defRPr kumimoji="0" sz="2167" b="0" i="0" u="none" strike="noStrike" cap="none" spc="0" normalizeH="0" baseline="0">
                <a:ln>
                  <a:noFill/>
                </a:ln>
                <a:solidFill>
                  <a:srgbClr val="000000"/>
                </a:solidFill>
                <a:effectLst/>
                <a:uFillTx/>
              </a:defRPr>
            </a:defPPr>
            <a:lvl1pPr marL="0" marR="0" indent="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1pPr>
            <a:lvl2pPr marL="0" marR="0" indent="54423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2pPr>
            <a:lvl3pPr marL="0" marR="0" indent="1088473"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3pPr>
            <a:lvl4pPr marL="0" marR="0" indent="1632711"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4pPr>
            <a:lvl5pPr marL="0" marR="0" indent="217694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5pPr>
            <a:lvl6pPr marL="0" marR="0" indent="272118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6pPr>
            <a:lvl7pPr marL="0" marR="0" indent="326542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7pPr>
            <a:lvl8pPr marL="0" marR="0" indent="380965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8pPr>
            <a:lvl9pPr marL="0" marR="0" indent="435389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9pPr>
          </a:lstStyle>
          <a:p>
            <a:pPr marL="0" marR="0" lvl="0" indent="0" algn="l" defTabSz="1088473" rtl="0" eaLnBrk="1" fontAlgn="auto" latinLnBrk="0" hangingPunct="0">
              <a:lnSpc>
                <a:spcPct val="110000"/>
              </a:lnSpc>
              <a:spcBef>
                <a:spcPts val="0"/>
              </a:spcBef>
              <a:spcAft>
                <a:spcPts val="0"/>
              </a:spcAft>
              <a:buClrTx/>
              <a:buSzTx/>
              <a:buFontTx/>
              <a:buNone/>
              <a:tabLst/>
              <a:defRPr/>
            </a:pPr>
            <a:r>
              <a:rPr kumimoji="0" lang="en-US" sz="1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This chart shows the frequency with which residents in the community report that they digitally interact with K-12 institutions.  Increasing K-12 and Higher Eds visibility in the community is necessary when trying to pass bonds and inform the citizens of news. </a:t>
            </a:r>
          </a:p>
        </p:txBody>
      </p:sp>
      <p:graphicFrame>
        <p:nvGraphicFramePr>
          <p:cNvPr id="10" name="Chart 9">
            <a:extLst>
              <a:ext uri="{FF2B5EF4-FFF2-40B4-BE49-F238E27FC236}">
                <a16:creationId xmlns:a16="http://schemas.microsoft.com/office/drawing/2014/main" id="{4F6A06BF-973E-4EE6-9C4C-92F7EECC262D}"/>
              </a:ext>
            </a:extLst>
          </p:cNvPr>
          <p:cNvGraphicFramePr/>
          <p:nvPr>
            <p:extLst>
              <p:ext uri="{D42A27DB-BD31-4B8C-83A1-F6EECF244321}">
                <p14:modId xmlns:p14="http://schemas.microsoft.com/office/powerpoint/2010/main" val="1744353320"/>
              </p:ext>
            </p:extLst>
          </p:nvPr>
        </p:nvGraphicFramePr>
        <p:xfrm>
          <a:off x="-164124" y="2365852"/>
          <a:ext cx="12192000" cy="40767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5361597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9141B8F6-312D-4B63-8C9A-EBC356CA1A23}"/>
              </a:ext>
            </a:extLst>
          </p:cNvPr>
          <p:cNvSpPr txBox="1"/>
          <p:nvPr/>
        </p:nvSpPr>
        <p:spPr>
          <a:xfrm>
            <a:off x="139560" y="355601"/>
            <a:ext cx="9344967" cy="478412"/>
          </a:xfrm>
          <a:prstGeom prst="rect">
            <a:avLst/>
          </a:prstGeom>
          <a:noFill/>
          <a:ln>
            <a:noFill/>
          </a:ln>
        </p:spPr>
        <p:txBody>
          <a:bodyPr spcFirstLastPara="1" wrap="square" lIns="121900" tIns="121900" rIns="121900" bIns="121900" rtlCol="0" anchor="t" anchorCtr="0">
            <a:noAutofit/>
          </a:bodyPr>
          <a:lstStyle/>
          <a:p>
            <a:pPr marL="194728" indent="0">
              <a:buNone/>
            </a:pPr>
            <a:endParaRPr lang="en-US" sz="2400" spc="37" dirty="0">
              <a:solidFill>
                <a:schemeClr val="bg1"/>
              </a:solidFill>
              <a:latin typeface="Axiforma Light" panose="00000400000000000000" pitchFamily="50" charset="0"/>
              <a:sym typeface="Helvetica Neue"/>
            </a:endParaRPr>
          </a:p>
        </p:txBody>
      </p:sp>
      <p:sp>
        <p:nvSpPr>
          <p:cNvPr id="7" name="TextBox 6">
            <a:extLst>
              <a:ext uri="{FF2B5EF4-FFF2-40B4-BE49-F238E27FC236}">
                <a16:creationId xmlns:a16="http://schemas.microsoft.com/office/drawing/2014/main" id="{A4126FD9-0B50-4533-807E-48C303FDAB47}"/>
              </a:ext>
            </a:extLst>
          </p:cNvPr>
          <p:cNvSpPr txBox="1"/>
          <p:nvPr/>
        </p:nvSpPr>
        <p:spPr>
          <a:xfrm>
            <a:off x="378178" y="1511302"/>
            <a:ext cx="11435644" cy="991553"/>
          </a:xfrm>
          <a:prstGeom prst="rect">
            <a:avLst/>
          </a:prstGeom>
          <a:noFill/>
          <a:ln>
            <a:noFill/>
          </a:ln>
        </p:spPr>
        <p:txBody>
          <a:bodyPr wrap="square">
            <a:spAutoFit/>
          </a:bodyPr>
          <a:lstStyle/>
          <a:p>
            <a:pPr marL="0" marR="0" lvl="0" indent="0" algn="l" defTabSz="1088473" rtl="0" eaLnBrk="1" fontAlgn="auto" latinLnBrk="0" hangingPunct="0">
              <a:lnSpc>
                <a:spcPct val="110000"/>
              </a:lnSpc>
              <a:spcBef>
                <a:spcPts val="0"/>
              </a:spcBef>
              <a:spcAft>
                <a:spcPts val="0"/>
              </a:spcAft>
              <a:buClrTx/>
              <a:buSzTx/>
              <a:buFontTx/>
              <a:buNone/>
              <a:tabLst/>
              <a:defRPr/>
            </a:pPr>
            <a:r>
              <a:rPr kumimoji="0" lang="en-US" sz="1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Competition provides communities with choices for service, allowing them the ability to switch providers if their current service does not meet their needs. This chart shows the percent of K-12 institutions who state that their internet service meets or does not meet their needs.</a:t>
            </a:r>
          </a:p>
        </p:txBody>
      </p:sp>
      <p:graphicFrame>
        <p:nvGraphicFramePr>
          <p:cNvPr id="8" name="Chart 7">
            <a:extLst>
              <a:ext uri="{FF2B5EF4-FFF2-40B4-BE49-F238E27FC236}">
                <a16:creationId xmlns:a16="http://schemas.microsoft.com/office/drawing/2014/main" id="{2D241EFF-ECDF-4316-A3DE-FEFE2C75729E}"/>
              </a:ext>
            </a:extLst>
          </p:cNvPr>
          <p:cNvGraphicFramePr/>
          <p:nvPr>
            <p:extLst>
              <p:ext uri="{D42A27DB-BD31-4B8C-83A1-F6EECF244321}">
                <p14:modId xmlns:p14="http://schemas.microsoft.com/office/powerpoint/2010/main" val="215925661"/>
              </p:ext>
            </p:extLst>
          </p:nvPr>
        </p:nvGraphicFramePr>
        <p:xfrm>
          <a:off x="424493" y="2375491"/>
          <a:ext cx="10910257" cy="398086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 Placeholder 1">
            <a:extLst>
              <a:ext uri="{FF2B5EF4-FFF2-40B4-BE49-F238E27FC236}">
                <a16:creationId xmlns:a16="http://schemas.microsoft.com/office/drawing/2014/main" id="{C4827FC9-738F-4FFD-BCAD-B7977ECE279D}"/>
              </a:ext>
            </a:extLst>
          </p:cNvPr>
          <p:cNvSpPr txBox="1">
            <a:spLocks/>
          </p:cNvSpPr>
          <p:nvPr/>
        </p:nvSpPr>
        <p:spPr>
          <a:xfrm>
            <a:off x="282222" y="387356"/>
            <a:ext cx="7258755" cy="548483"/>
          </a:xfrm>
          <a:prstGeom prst="rect">
            <a:avLst/>
          </a:prstGeom>
        </p:spPr>
        <p:txBody>
          <a:bodyPr anchor="ctr">
            <a:noAutofit/>
          </a:bodyPr>
          <a:lstStyle>
            <a:defPPr marL="0" marR="0" indent="0" algn="l" defTabSz="1088473" rtl="0" fontAlgn="auto" latinLnBrk="1" hangingPunct="0">
              <a:lnSpc>
                <a:spcPct val="100000"/>
              </a:lnSpc>
              <a:spcBef>
                <a:spcPts val="0"/>
              </a:spcBef>
              <a:spcAft>
                <a:spcPts val="0"/>
              </a:spcAft>
              <a:buClrTx/>
              <a:buSzTx/>
              <a:buFontTx/>
              <a:buNone/>
              <a:tabLst/>
              <a:defRPr kumimoji="0" sz="2167" b="0" i="0" u="none" strike="noStrike" cap="none" spc="0" normalizeH="0" baseline="0">
                <a:ln>
                  <a:noFill/>
                </a:ln>
                <a:solidFill>
                  <a:srgbClr val="000000"/>
                </a:solidFill>
                <a:effectLst/>
                <a:uFillTx/>
              </a:defRPr>
            </a:defPPr>
            <a:lvl1pPr marL="0" marR="0" indent="0" algn="l" defTabSz="1088473" rtl="0" eaLnBrk="1" fontAlgn="auto" latinLnBrk="0" hangingPunct="0">
              <a:lnSpc>
                <a:spcPct val="110000"/>
              </a:lnSpc>
              <a:spcBef>
                <a:spcPts val="0"/>
              </a:spcBef>
              <a:spcAft>
                <a:spcPts val="0"/>
              </a:spcAft>
              <a:buClrTx/>
              <a:buSzTx/>
              <a:buFontTx/>
              <a:buNone/>
              <a:tabLst/>
              <a:defRPr kumimoji="0" sz="1667" b="0" i="0" u="none" strike="noStrike" kern="1200" cap="none" spc="33" normalizeH="0" baseline="0">
                <a:ln>
                  <a:noFill/>
                </a:ln>
                <a:solidFill>
                  <a:srgbClr val="535353"/>
                </a:solidFill>
                <a:effectLst/>
                <a:uFillTx/>
                <a:latin typeface="Axiforma Light"/>
                <a:ea typeface="Axiforma Light"/>
                <a:cs typeface="Axiforma Light"/>
                <a:sym typeface="Axiforma Light"/>
              </a:defRPr>
            </a:lvl1pPr>
            <a:lvl2pPr marL="0" marR="0" indent="544237" algn="l" defTabSz="1088473" rtl="0" eaLnBrk="1" fontAlgn="auto" latinLnBrk="0" hangingPunct="0">
              <a:lnSpc>
                <a:spcPct val="110000"/>
              </a:lnSpc>
              <a:spcBef>
                <a:spcPts val="0"/>
              </a:spcBef>
              <a:spcAft>
                <a:spcPts val="0"/>
              </a:spcAft>
              <a:buClrTx/>
              <a:buSzTx/>
              <a:buFontTx/>
              <a:buNone/>
              <a:tabLst/>
              <a:defRPr kumimoji="0" sz="1667" b="0" i="0" u="none" strike="noStrike" kern="1200" cap="none" spc="33" normalizeH="0" baseline="0">
                <a:ln>
                  <a:noFill/>
                </a:ln>
                <a:solidFill>
                  <a:srgbClr val="535353"/>
                </a:solidFill>
                <a:effectLst/>
                <a:uFillTx/>
                <a:latin typeface="Axiforma Light"/>
                <a:ea typeface="Axiforma Light"/>
                <a:cs typeface="Axiforma Light"/>
                <a:sym typeface="Axiforma Light"/>
              </a:defRPr>
            </a:lvl2pPr>
            <a:lvl3pPr marL="0" marR="0" indent="1088473" algn="l" defTabSz="1088473" rtl="0" eaLnBrk="1" fontAlgn="auto" latinLnBrk="0" hangingPunct="0">
              <a:lnSpc>
                <a:spcPct val="110000"/>
              </a:lnSpc>
              <a:spcBef>
                <a:spcPts val="0"/>
              </a:spcBef>
              <a:spcAft>
                <a:spcPts val="0"/>
              </a:spcAft>
              <a:buClrTx/>
              <a:buSzTx/>
              <a:buFontTx/>
              <a:buNone/>
              <a:tabLst/>
              <a:defRPr kumimoji="0" sz="1667" b="0" i="0" u="none" strike="noStrike" kern="1200" cap="none" spc="33" normalizeH="0" baseline="0">
                <a:ln>
                  <a:noFill/>
                </a:ln>
                <a:solidFill>
                  <a:srgbClr val="535353"/>
                </a:solidFill>
                <a:effectLst/>
                <a:uFillTx/>
                <a:latin typeface="Axiforma Light"/>
                <a:ea typeface="Axiforma Light"/>
                <a:cs typeface="Axiforma Light"/>
                <a:sym typeface="Axiforma Light"/>
              </a:defRPr>
            </a:lvl3pPr>
            <a:lvl4pPr marL="0" marR="0" indent="1632711" algn="l" defTabSz="1088473" rtl="0" eaLnBrk="1" fontAlgn="auto" latinLnBrk="0" hangingPunct="0">
              <a:lnSpc>
                <a:spcPct val="110000"/>
              </a:lnSpc>
              <a:spcBef>
                <a:spcPts val="0"/>
              </a:spcBef>
              <a:spcAft>
                <a:spcPts val="0"/>
              </a:spcAft>
              <a:buClrTx/>
              <a:buSzTx/>
              <a:buFontTx/>
              <a:buNone/>
              <a:tabLst/>
              <a:defRPr kumimoji="0" sz="1667" b="0" i="0" u="none" strike="noStrike" kern="1200" cap="none" spc="33" normalizeH="0" baseline="0">
                <a:ln>
                  <a:noFill/>
                </a:ln>
                <a:solidFill>
                  <a:srgbClr val="535353"/>
                </a:solidFill>
                <a:effectLst/>
                <a:uFillTx/>
                <a:latin typeface="Axiforma Light"/>
                <a:ea typeface="Axiforma Light"/>
                <a:cs typeface="Axiforma Light"/>
                <a:sym typeface="Axiforma Light"/>
              </a:defRPr>
            </a:lvl4pPr>
            <a:lvl5pPr marL="0" marR="0" indent="2176947" algn="l" defTabSz="1088473" rtl="0" eaLnBrk="1" fontAlgn="auto" latinLnBrk="0" hangingPunct="0">
              <a:lnSpc>
                <a:spcPct val="110000"/>
              </a:lnSpc>
              <a:spcBef>
                <a:spcPts val="0"/>
              </a:spcBef>
              <a:spcAft>
                <a:spcPts val="0"/>
              </a:spcAft>
              <a:buClrTx/>
              <a:buSzTx/>
              <a:buFontTx/>
              <a:buNone/>
              <a:tabLst/>
              <a:defRPr kumimoji="0" sz="1667" b="0" i="0" u="none" strike="noStrike" kern="1200" cap="none" spc="33" normalizeH="0" baseline="0">
                <a:ln>
                  <a:noFill/>
                </a:ln>
                <a:solidFill>
                  <a:srgbClr val="535353"/>
                </a:solidFill>
                <a:effectLst/>
                <a:uFillTx/>
                <a:latin typeface="Axiforma Light"/>
                <a:ea typeface="Axiforma Light"/>
                <a:cs typeface="Axiforma Light"/>
                <a:sym typeface="Axiforma Light"/>
              </a:defRPr>
            </a:lvl5pPr>
            <a:lvl6pPr marL="0" marR="0" indent="2721184" algn="l" defTabSz="1088473" rtl="0" eaLnBrk="1" fontAlgn="auto" latinLnBrk="0" hangingPunct="0">
              <a:lnSpc>
                <a:spcPct val="110000"/>
              </a:lnSpc>
              <a:spcBef>
                <a:spcPts val="0"/>
              </a:spcBef>
              <a:spcAft>
                <a:spcPts val="0"/>
              </a:spcAft>
              <a:buClrTx/>
              <a:buSzTx/>
              <a:buFontTx/>
              <a:buNone/>
              <a:tabLst/>
              <a:defRPr kumimoji="0" sz="1667" b="0" i="0" u="none" strike="noStrike" kern="1200" cap="none" spc="33" normalizeH="0" baseline="0">
                <a:ln>
                  <a:noFill/>
                </a:ln>
                <a:solidFill>
                  <a:srgbClr val="535353"/>
                </a:solidFill>
                <a:effectLst/>
                <a:uFillTx/>
                <a:latin typeface="Axiforma Light"/>
                <a:ea typeface="Axiforma Light"/>
                <a:cs typeface="Axiforma Light"/>
                <a:sym typeface="Axiforma Light"/>
              </a:defRPr>
            </a:lvl6pPr>
            <a:lvl7pPr marL="0" marR="0" indent="3265420" algn="l" defTabSz="1088473" rtl="0" eaLnBrk="1" fontAlgn="auto" latinLnBrk="0" hangingPunct="0">
              <a:lnSpc>
                <a:spcPct val="110000"/>
              </a:lnSpc>
              <a:spcBef>
                <a:spcPts val="0"/>
              </a:spcBef>
              <a:spcAft>
                <a:spcPts val="0"/>
              </a:spcAft>
              <a:buClrTx/>
              <a:buSzTx/>
              <a:buFontTx/>
              <a:buNone/>
              <a:tabLst/>
              <a:defRPr kumimoji="0" sz="1667" b="0" i="0" u="none" strike="noStrike" kern="1200" cap="none" spc="33" normalizeH="0" baseline="0">
                <a:ln>
                  <a:noFill/>
                </a:ln>
                <a:solidFill>
                  <a:srgbClr val="535353"/>
                </a:solidFill>
                <a:effectLst/>
                <a:uFillTx/>
                <a:latin typeface="Axiforma Light"/>
                <a:ea typeface="Axiforma Light"/>
                <a:cs typeface="Axiforma Light"/>
                <a:sym typeface="Axiforma Light"/>
              </a:defRPr>
            </a:lvl7pPr>
            <a:lvl8pPr marL="0" marR="0" indent="3809657" algn="l" defTabSz="1088473" rtl="0" eaLnBrk="1" fontAlgn="auto" latinLnBrk="0" hangingPunct="0">
              <a:lnSpc>
                <a:spcPct val="110000"/>
              </a:lnSpc>
              <a:spcBef>
                <a:spcPts val="0"/>
              </a:spcBef>
              <a:spcAft>
                <a:spcPts val="0"/>
              </a:spcAft>
              <a:buClrTx/>
              <a:buSzTx/>
              <a:buFontTx/>
              <a:buNone/>
              <a:tabLst/>
              <a:defRPr kumimoji="0" sz="1667" b="0" i="0" u="none" strike="noStrike" kern="1200" cap="none" spc="33" normalizeH="0" baseline="0">
                <a:ln>
                  <a:noFill/>
                </a:ln>
                <a:solidFill>
                  <a:srgbClr val="535353"/>
                </a:solidFill>
                <a:effectLst/>
                <a:uFillTx/>
                <a:latin typeface="Axiforma Light"/>
                <a:ea typeface="Axiforma Light"/>
                <a:cs typeface="Axiforma Light"/>
                <a:sym typeface="Axiforma Light"/>
              </a:defRPr>
            </a:lvl8pPr>
            <a:lvl9pPr marL="0" marR="0" indent="4353894" algn="l" defTabSz="1088473" rtl="0" eaLnBrk="1" fontAlgn="auto" latinLnBrk="0" hangingPunct="0">
              <a:lnSpc>
                <a:spcPct val="110000"/>
              </a:lnSpc>
              <a:spcBef>
                <a:spcPts val="0"/>
              </a:spcBef>
              <a:spcAft>
                <a:spcPts val="0"/>
              </a:spcAft>
              <a:buClrTx/>
              <a:buSzTx/>
              <a:buFontTx/>
              <a:buNone/>
              <a:tabLst/>
              <a:defRPr kumimoji="0" sz="1667" b="0" i="0" u="none" strike="noStrike" kern="1200" cap="none" spc="33" normalizeH="0" baseline="0">
                <a:ln>
                  <a:noFill/>
                </a:ln>
                <a:solidFill>
                  <a:srgbClr val="535353"/>
                </a:solidFill>
                <a:effectLst/>
                <a:uFillTx/>
                <a:latin typeface="Axiforma Light"/>
                <a:ea typeface="Axiforma Light"/>
                <a:cs typeface="Axiforma Light"/>
                <a:sym typeface="Axiforma Light"/>
              </a:defRPr>
            </a:lvl9pPr>
          </a:lstStyle>
          <a:p>
            <a:r>
              <a:rPr lang="en-US" sz="2400" dirty="0">
                <a:solidFill>
                  <a:schemeClr val="bg1"/>
                </a:solidFill>
              </a:rPr>
              <a:t>K-12:  Community Interaction</a:t>
            </a:r>
          </a:p>
          <a:p>
            <a:r>
              <a:rPr lang="en-US" sz="1400" dirty="0">
                <a:solidFill>
                  <a:schemeClr val="bg1"/>
                </a:solidFill>
              </a:rPr>
              <a:t>Broadband Access, Adoption, and Use</a:t>
            </a:r>
          </a:p>
        </p:txBody>
      </p:sp>
    </p:spTree>
    <p:extLst>
      <p:ext uri="{BB962C8B-B14F-4D97-AF65-F5344CB8AC3E}">
        <p14:creationId xmlns:p14="http://schemas.microsoft.com/office/powerpoint/2010/main" val="843471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30E92E-7F2C-4E07-A497-53B53DF8BFD2}"/>
              </a:ext>
            </a:extLst>
          </p:cNvPr>
          <p:cNvSpPr txBox="1"/>
          <p:nvPr/>
        </p:nvSpPr>
        <p:spPr>
          <a:xfrm>
            <a:off x="2223911" y="2006595"/>
            <a:ext cx="9087555" cy="33243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1088473" rtl="0" fontAlgn="auto" latinLnBrk="1" hangingPunct="0">
              <a:lnSpc>
                <a:spcPct val="100000"/>
              </a:lnSpc>
              <a:spcBef>
                <a:spcPts val="0"/>
              </a:spcBef>
              <a:spcAft>
                <a:spcPts val="0"/>
              </a:spcAft>
              <a:buClrTx/>
              <a:buSzTx/>
              <a:buFontTx/>
              <a:buNone/>
              <a:tabLst/>
              <a:defRPr kumimoji="0" sz="2167" b="0" i="0" u="none" strike="noStrike" cap="none" spc="0" normalizeH="0" baseline="0">
                <a:ln>
                  <a:noFill/>
                </a:ln>
                <a:solidFill>
                  <a:srgbClr val="000000"/>
                </a:solidFill>
                <a:effectLst/>
                <a:uFillTx/>
              </a:defRPr>
            </a:defPPr>
            <a:lvl1pPr marL="0" marR="0" indent="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1pPr>
            <a:lvl2pPr marL="0" marR="0" indent="54423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2pPr>
            <a:lvl3pPr marL="0" marR="0" indent="1088473"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3pPr>
            <a:lvl4pPr marL="0" marR="0" indent="1632711"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4pPr>
            <a:lvl5pPr marL="0" marR="0" indent="217694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5pPr>
            <a:lvl6pPr marL="0" marR="0" indent="272118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6pPr>
            <a:lvl7pPr marL="0" marR="0" indent="326542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7pPr>
            <a:lvl8pPr marL="0" marR="0" indent="380965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8pPr>
            <a:lvl9pPr marL="0" marR="0" indent="435389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9pPr>
          </a:lstStyle>
          <a:p>
            <a:pPr marL="0" marR="0" lvl="0" indent="0" algn="l" defTabSz="1088473" rtl="0" eaLnBrk="1" fontAlgn="auto" latinLnBrk="0" hangingPunct="1">
              <a:lnSpc>
                <a:spcPct val="100000"/>
              </a:lnSpc>
              <a:spcBef>
                <a:spcPts val="1191"/>
              </a:spcBef>
              <a:spcAft>
                <a:spcPts val="0"/>
              </a:spcAft>
              <a:buClrTx/>
              <a:buSzPct val="100000"/>
              <a:buFont typeface="Arial"/>
              <a:buNone/>
              <a:tabLst/>
              <a:defRPr/>
            </a:pPr>
            <a:r>
              <a:rPr lang="en-US" sz="2667" kern="0" spc="238" dirty="0">
                <a:solidFill>
                  <a:srgbClr val="FFFFFF"/>
                </a:solidFill>
                <a:latin typeface="Axiforma Book" panose="00000400000000000000" pitchFamily="50" charset="0"/>
                <a:cs typeface="Arial" panose="020B0604020202020204" pitchFamily="34" charset="0"/>
                <a:sym typeface="Calibri"/>
              </a:rPr>
              <a:t>Other Sectors:</a:t>
            </a:r>
          </a:p>
          <a:p>
            <a:pPr marL="0" marR="0" lvl="0" indent="0" algn="l" defTabSz="1088473" rtl="0" eaLnBrk="1" fontAlgn="auto" latinLnBrk="0" hangingPunct="1">
              <a:lnSpc>
                <a:spcPct val="100000"/>
              </a:lnSpc>
              <a:spcBef>
                <a:spcPts val="1191"/>
              </a:spcBef>
              <a:spcAft>
                <a:spcPts val="0"/>
              </a:spcAft>
              <a:buClrTx/>
              <a:buSzPct val="100000"/>
              <a:buFont typeface="Arial"/>
              <a:buNone/>
              <a:tabLst/>
              <a:defRPr/>
            </a:pPr>
            <a:r>
              <a:rPr kumimoji="0" lang="en-US" sz="2667" b="0" i="0" u="none" strike="noStrike" kern="0" cap="none" spc="238" normalizeH="0" baseline="0" noProof="0" dirty="0">
                <a:ln>
                  <a:noFill/>
                </a:ln>
                <a:solidFill>
                  <a:srgbClr val="FFFFFF"/>
                </a:solidFill>
                <a:effectLst/>
                <a:uLnTx/>
                <a:uFillTx/>
                <a:latin typeface="Axiforma Book" panose="00000400000000000000" pitchFamily="50" charset="0"/>
                <a:cs typeface="Arial" panose="020B0604020202020204" pitchFamily="34" charset="0"/>
                <a:sym typeface="Calibri"/>
              </a:rPr>
              <a:t>               Higher Ed</a:t>
            </a:r>
          </a:p>
          <a:p>
            <a:pPr marL="0" marR="0" lvl="0" indent="0" algn="l" defTabSz="1088473" rtl="0" eaLnBrk="1" fontAlgn="auto" latinLnBrk="0" hangingPunct="1">
              <a:lnSpc>
                <a:spcPct val="100000"/>
              </a:lnSpc>
              <a:spcBef>
                <a:spcPts val="1191"/>
              </a:spcBef>
              <a:spcAft>
                <a:spcPts val="0"/>
              </a:spcAft>
              <a:buClrTx/>
              <a:buSzPct val="100000"/>
              <a:buFont typeface="Arial"/>
              <a:buNone/>
              <a:tabLst/>
              <a:defRPr/>
            </a:pPr>
            <a:r>
              <a:rPr lang="en-US" sz="2667" kern="0" spc="238" dirty="0">
                <a:solidFill>
                  <a:srgbClr val="FFFFFF"/>
                </a:solidFill>
                <a:latin typeface="Axiforma Book" panose="00000400000000000000" pitchFamily="50" charset="0"/>
                <a:cs typeface="Arial" panose="020B0604020202020204" pitchFamily="34" charset="0"/>
                <a:sym typeface="Calibri"/>
              </a:rPr>
              <a:t>               Government</a:t>
            </a:r>
          </a:p>
          <a:p>
            <a:pPr marL="0" marR="0" lvl="0" indent="0" algn="l" defTabSz="1088473" rtl="0" eaLnBrk="1" fontAlgn="auto" latinLnBrk="0" hangingPunct="1">
              <a:lnSpc>
                <a:spcPct val="100000"/>
              </a:lnSpc>
              <a:spcBef>
                <a:spcPts val="1191"/>
              </a:spcBef>
              <a:spcAft>
                <a:spcPts val="0"/>
              </a:spcAft>
              <a:buClrTx/>
              <a:buSzPct val="100000"/>
              <a:buFont typeface="Arial"/>
              <a:buNone/>
              <a:tabLst/>
              <a:defRPr/>
            </a:pPr>
            <a:r>
              <a:rPr kumimoji="0" lang="en-US" sz="2667" b="0" i="0" u="none" strike="noStrike" kern="0" cap="none" spc="238" normalizeH="0" baseline="0" noProof="0" dirty="0">
                <a:ln>
                  <a:noFill/>
                </a:ln>
                <a:solidFill>
                  <a:srgbClr val="FFFFFF"/>
                </a:solidFill>
                <a:effectLst/>
                <a:uLnTx/>
                <a:uFillTx/>
                <a:latin typeface="Axiforma Book" panose="00000400000000000000" pitchFamily="50" charset="0"/>
                <a:cs typeface="Arial" panose="020B0604020202020204" pitchFamily="34" charset="0"/>
                <a:sym typeface="Calibri"/>
              </a:rPr>
              <a:t>               Public Safety</a:t>
            </a:r>
          </a:p>
          <a:p>
            <a:pPr marL="0" marR="0" lvl="0" indent="0" algn="l" defTabSz="1088473" rtl="0" eaLnBrk="1" fontAlgn="auto" latinLnBrk="0" hangingPunct="1">
              <a:lnSpc>
                <a:spcPct val="100000"/>
              </a:lnSpc>
              <a:spcBef>
                <a:spcPts val="1191"/>
              </a:spcBef>
              <a:spcAft>
                <a:spcPts val="0"/>
              </a:spcAft>
              <a:buClrTx/>
              <a:buSzPct val="100000"/>
              <a:buFont typeface="Arial"/>
              <a:buNone/>
              <a:tabLst/>
              <a:defRPr/>
            </a:pPr>
            <a:r>
              <a:rPr lang="en-US" sz="2667" kern="0" spc="238" dirty="0">
                <a:solidFill>
                  <a:srgbClr val="FFFFFF"/>
                </a:solidFill>
                <a:latin typeface="Axiforma Book" panose="00000400000000000000" pitchFamily="50" charset="0"/>
                <a:cs typeface="Arial" panose="020B0604020202020204" pitchFamily="34" charset="0"/>
                <a:sym typeface="Calibri"/>
              </a:rPr>
              <a:t>               Library/Community Organizations</a:t>
            </a:r>
          </a:p>
          <a:p>
            <a:pPr marL="0" marR="0" lvl="0" indent="0" algn="l" defTabSz="1088473" rtl="0" eaLnBrk="1" fontAlgn="auto" latinLnBrk="0" hangingPunct="1">
              <a:lnSpc>
                <a:spcPct val="100000"/>
              </a:lnSpc>
              <a:spcBef>
                <a:spcPts val="1191"/>
              </a:spcBef>
              <a:spcAft>
                <a:spcPts val="0"/>
              </a:spcAft>
              <a:buClrTx/>
              <a:buSzPct val="100000"/>
              <a:buFont typeface="Arial"/>
              <a:buNone/>
              <a:tabLst/>
              <a:defRPr/>
            </a:pPr>
            <a:r>
              <a:rPr kumimoji="0" lang="en-US" sz="2667" b="0" i="0" u="none" strike="noStrike" kern="0" cap="none" spc="238" normalizeH="0" baseline="0" noProof="0" dirty="0">
                <a:ln>
                  <a:noFill/>
                </a:ln>
                <a:solidFill>
                  <a:srgbClr val="FFFFFF"/>
                </a:solidFill>
                <a:effectLst/>
                <a:uLnTx/>
                <a:uFillTx/>
                <a:latin typeface="Axiforma Book" panose="00000400000000000000" pitchFamily="50" charset="0"/>
                <a:cs typeface="Arial" panose="020B0604020202020204" pitchFamily="34" charset="0"/>
                <a:sym typeface="Calibri"/>
              </a:rPr>
              <a:t>               </a:t>
            </a:r>
            <a:r>
              <a:rPr lang="en-US" sz="2667" kern="0" spc="238" dirty="0">
                <a:solidFill>
                  <a:srgbClr val="FFFFFF"/>
                </a:solidFill>
                <a:latin typeface="Axiforma Book" panose="00000400000000000000" pitchFamily="50" charset="0"/>
                <a:cs typeface="Arial" panose="020B0604020202020204" pitchFamily="34" charset="0"/>
                <a:sym typeface="Calibri"/>
              </a:rPr>
              <a:t>Health Care</a:t>
            </a:r>
            <a:endParaRPr kumimoji="0" lang="en-US" sz="2667" b="0" i="0" u="none" strike="noStrike" kern="0" cap="none" spc="238" normalizeH="0" baseline="0" noProof="0" dirty="0">
              <a:ln>
                <a:noFill/>
              </a:ln>
              <a:solidFill>
                <a:srgbClr val="FFFFFF"/>
              </a:solidFill>
              <a:effectLst/>
              <a:uLnTx/>
              <a:uFillTx/>
              <a:latin typeface="Axiforma Book" panose="00000400000000000000" pitchFamily="50" charset="0"/>
              <a:cs typeface="Arial" panose="020B0604020202020204" pitchFamily="34" charset="0"/>
              <a:sym typeface="Calibri"/>
            </a:endParaRPr>
          </a:p>
        </p:txBody>
      </p:sp>
    </p:spTree>
    <p:extLst>
      <p:ext uri="{BB962C8B-B14F-4D97-AF65-F5344CB8AC3E}">
        <p14:creationId xmlns:p14="http://schemas.microsoft.com/office/powerpoint/2010/main" val="164492594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315B3F3F-452F-4375-B4F7-81A63A9CB2D9}"/>
              </a:ext>
            </a:extLst>
          </p:cNvPr>
          <p:cNvSpPr txBox="1"/>
          <p:nvPr/>
        </p:nvSpPr>
        <p:spPr>
          <a:xfrm>
            <a:off x="150725" y="234880"/>
            <a:ext cx="10389996" cy="800100"/>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Higher Ed:  On-line Degrees</a:t>
            </a:r>
          </a:p>
          <a:p>
            <a:pPr marL="194728" indent="0">
              <a:buNone/>
            </a:pPr>
            <a:r>
              <a:rPr lang="en-US" sz="1400" spc="37" dirty="0">
                <a:solidFill>
                  <a:schemeClr val="bg1"/>
                </a:solidFill>
                <a:latin typeface="Axiforma Light" panose="00000400000000000000" pitchFamily="50" charset="0"/>
                <a:sym typeface="Helvetica Neue"/>
              </a:rPr>
              <a:t>Broadband Access, Adoption, and Use</a:t>
            </a:r>
          </a:p>
        </p:txBody>
      </p:sp>
      <p:sp>
        <p:nvSpPr>
          <p:cNvPr id="6" name="TextBox 5">
            <a:extLst>
              <a:ext uri="{FF2B5EF4-FFF2-40B4-BE49-F238E27FC236}">
                <a16:creationId xmlns:a16="http://schemas.microsoft.com/office/drawing/2014/main" id="{6324A2A1-284D-4510-AFE1-F35B7A3FABA9}"/>
              </a:ext>
            </a:extLst>
          </p:cNvPr>
          <p:cNvSpPr txBox="1"/>
          <p:nvPr/>
        </p:nvSpPr>
        <p:spPr>
          <a:xfrm>
            <a:off x="497065" y="1485587"/>
            <a:ext cx="11132507" cy="64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1088473" rtl="0" fontAlgn="auto" latinLnBrk="1" hangingPunct="0">
              <a:lnSpc>
                <a:spcPct val="100000"/>
              </a:lnSpc>
              <a:spcBef>
                <a:spcPts val="0"/>
              </a:spcBef>
              <a:spcAft>
                <a:spcPts val="0"/>
              </a:spcAft>
              <a:buClrTx/>
              <a:buSzTx/>
              <a:buFontTx/>
              <a:buNone/>
              <a:tabLst/>
              <a:defRPr kumimoji="0" sz="2167" b="0" i="0" u="none" strike="noStrike" cap="none" spc="0" normalizeH="0" baseline="0">
                <a:ln>
                  <a:noFill/>
                </a:ln>
                <a:solidFill>
                  <a:srgbClr val="000000"/>
                </a:solidFill>
                <a:effectLst/>
                <a:uFillTx/>
              </a:defRPr>
            </a:defPPr>
            <a:lvl1pPr marL="0" marR="0" indent="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1pPr>
            <a:lvl2pPr marL="0" marR="0" indent="54423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2pPr>
            <a:lvl3pPr marL="0" marR="0" indent="1088473"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3pPr>
            <a:lvl4pPr marL="0" marR="0" indent="1632711"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4pPr>
            <a:lvl5pPr marL="0" marR="0" indent="217694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5pPr>
            <a:lvl6pPr marL="0" marR="0" indent="272118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6pPr>
            <a:lvl7pPr marL="0" marR="0" indent="326542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7pPr>
            <a:lvl8pPr marL="0" marR="0" indent="380965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8pPr>
            <a:lvl9pPr marL="0" marR="0" indent="435389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9pPr>
          </a:lstStyle>
          <a:p>
            <a:pPr marL="0" marR="0" lvl="0" indent="0" algn="l" defTabSz="1088473" rtl="0" eaLnBrk="1" fontAlgn="auto" latinLnBrk="0" hangingPunct="0">
              <a:lnSpc>
                <a:spcPct val="110000"/>
              </a:lnSpc>
              <a:spcBef>
                <a:spcPts val="0"/>
              </a:spcBef>
              <a:spcAft>
                <a:spcPts val="0"/>
              </a:spcAft>
              <a:buClrTx/>
              <a:buSzTx/>
              <a:buFontTx/>
              <a:buNone/>
              <a:tabLst/>
              <a:defRPr/>
            </a:pPr>
            <a:r>
              <a:rPr lang="en-US" kern="0" dirty="0">
                <a:solidFill>
                  <a:srgbClr val="535353">
                    <a:lumMod val="50000"/>
                  </a:srgbClr>
                </a:solidFill>
                <a:latin typeface="Axiforma Light" panose="00000400000000000000" pitchFamily="50" charset="0"/>
              </a:rPr>
              <a:t>T</a:t>
            </a:r>
            <a:r>
              <a:rPr kumimoji="0" lang="en-US" sz="1667"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he percent of higher education institutions offering degrees that students can complete entirely online.</a:t>
            </a:r>
          </a:p>
        </p:txBody>
      </p:sp>
      <p:graphicFrame>
        <p:nvGraphicFramePr>
          <p:cNvPr id="7" name="Chart 6">
            <a:extLst>
              <a:ext uri="{FF2B5EF4-FFF2-40B4-BE49-F238E27FC236}">
                <a16:creationId xmlns:a16="http://schemas.microsoft.com/office/drawing/2014/main" id="{DB080845-CAFC-4EA2-82E8-A2D2B3F070C3}"/>
              </a:ext>
            </a:extLst>
          </p:cNvPr>
          <p:cNvGraphicFramePr/>
          <p:nvPr/>
        </p:nvGraphicFramePr>
        <p:xfrm>
          <a:off x="424493" y="2222500"/>
          <a:ext cx="11069007" cy="41338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45573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936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9141B8F6-312D-4B63-8C9A-EBC356CA1A23}"/>
              </a:ext>
            </a:extLst>
          </p:cNvPr>
          <p:cNvSpPr txBox="1"/>
          <p:nvPr/>
        </p:nvSpPr>
        <p:spPr>
          <a:xfrm>
            <a:off x="162138" y="176981"/>
            <a:ext cx="9344967" cy="478412"/>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Government: Service Satisfaction</a:t>
            </a:r>
          </a:p>
          <a:p>
            <a:pPr marL="194728" indent="0">
              <a:buNone/>
            </a:pPr>
            <a:r>
              <a:rPr lang="en-US" sz="1400" spc="37" dirty="0">
                <a:solidFill>
                  <a:schemeClr val="bg1"/>
                </a:solidFill>
                <a:latin typeface="Axiforma Light" panose="00000400000000000000" pitchFamily="50" charset="0"/>
                <a:sym typeface="Helvetica Neue"/>
              </a:rPr>
              <a:t>Broadband Access, Adoption, and Use</a:t>
            </a:r>
          </a:p>
        </p:txBody>
      </p:sp>
      <p:sp>
        <p:nvSpPr>
          <p:cNvPr id="7" name="TextBox 6">
            <a:extLst>
              <a:ext uri="{FF2B5EF4-FFF2-40B4-BE49-F238E27FC236}">
                <a16:creationId xmlns:a16="http://schemas.microsoft.com/office/drawing/2014/main" id="{38347C97-B417-4DF5-979D-A1DCEAA8ADC3}"/>
              </a:ext>
            </a:extLst>
          </p:cNvPr>
          <p:cNvSpPr txBox="1"/>
          <p:nvPr/>
        </p:nvSpPr>
        <p:spPr>
          <a:xfrm>
            <a:off x="316088" y="1569954"/>
            <a:ext cx="11198578" cy="646331"/>
          </a:xfrm>
          <a:prstGeom prst="rect">
            <a:avLst/>
          </a:prstGeom>
          <a:noFill/>
          <a:ln>
            <a:noFill/>
          </a:ln>
        </p:spPr>
        <p:txBody>
          <a:bodyPr wrap="square">
            <a:spAutoFit/>
          </a:bodyPr>
          <a:lstStyle/>
          <a:p>
            <a:r>
              <a:rPr kumimoji="0" lang="en-US" sz="1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Various reasons why government subdivisions report being dissatisfied with their current internet service</a:t>
            </a:r>
            <a:endParaRPr lang="en-US" dirty="0"/>
          </a:p>
        </p:txBody>
      </p:sp>
      <p:graphicFrame>
        <p:nvGraphicFramePr>
          <p:cNvPr id="8" name="Chart 7">
            <a:extLst>
              <a:ext uri="{FF2B5EF4-FFF2-40B4-BE49-F238E27FC236}">
                <a16:creationId xmlns:a16="http://schemas.microsoft.com/office/drawing/2014/main" id="{E5018456-1A7A-4E7B-9547-062F4E932E90}"/>
              </a:ext>
            </a:extLst>
          </p:cNvPr>
          <p:cNvGraphicFramePr/>
          <p:nvPr>
            <p:extLst>
              <p:ext uri="{D42A27DB-BD31-4B8C-83A1-F6EECF244321}">
                <p14:modId xmlns:p14="http://schemas.microsoft.com/office/powerpoint/2010/main" val="655326034"/>
              </p:ext>
            </p:extLst>
          </p:nvPr>
        </p:nvGraphicFramePr>
        <p:xfrm>
          <a:off x="380873" y="2402925"/>
          <a:ext cx="11069007" cy="426843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55830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9141B8F6-312D-4B63-8C9A-EBC356CA1A23}"/>
              </a:ext>
            </a:extLst>
          </p:cNvPr>
          <p:cNvSpPr txBox="1"/>
          <p:nvPr/>
        </p:nvSpPr>
        <p:spPr>
          <a:xfrm>
            <a:off x="263737" y="142523"/>
            <a:ext cx="9344967" cy="800100"/>
          </a:xfrm>
          <a:prstGeom prst="rect">
            <a:avLst/>
          </a:prstGeom>
          <a:noFill/>
          <a:ln>
            <a:noFill/>
          </a:ln>
        </p:spPr>
        <p:txBody>
          <a:bodyPr spcFirstLastPara="1" wrap="square" lIns="121900" tIns="121900" rIns="121900" bIns="121900" rtlCol="0" anchor="t" anchorCtr="0">
            <a:noAutofit/>
          </a:bodyPr>
          <a:lstStyle/>
          <a:p>
            <a:r>
              <a:rPr lang="en-US" sz="2400" b="0" dirty="0">
                <a:solidFill>
                  <a:schemeClr val="bg1"/>
                </a:solidFill>
                <a:latin typeface="Axiforma Light" panose="00000400000000000000" pitchFamily="50" charset="0"/>
              </a:rPr>
              <a:t>Government:  Digital Communications for Civic Participation</a:t>
            </a:r>
            <a:br>
              <a:rPr lang="en-US" sz="2400" b="0" dirty="0">
                <a:solidFill>
                  <a:schemeClr val="bg1"/>
                </a:solidFill>
                <a:latin typeface="Axiforma Light" panose="00000400000000000000" pitchFamily="50" charset="0"/>
              </a:rPr>
            </a:br>
            <a:r>
              <a:rPr lang="en-US" sz="1400" b="0" dirty="0">
                <a:solidFill>
                  <a:schemeClr val="bg1"/>
                </a:solidFill>
                <a:latin typeface="Axiforma Light" panose="00000400000000000000" pitchFamily="50" charset="0"/>
              </a:rPr>
              <a:t>Broadband Access, Adoption and Use</a:t>
            </a:r>
          </a:p>
        </p:txBody>
      </p:sp>
      <p:sp>
        <p:nvSpPr>
          <p:cNvPr id="7" name="TextBox 6">
            <a:extLst>
              <a:ext uri="{FF2B5EF4-FFF2-40B4-BE49-F238E27FC236}">
                <a16:creationId xmlns:a16="http://schemas.microsoft.com/office/drawing/2014/main" id="{CB10CF31-D022-4D07-A6AD-0709D957CEC3}"/>
              </a:ext>
            </a:extLst>
          </p:cNvPr>
          <p:cNvSpPr txBox="1"/>
          <p:nvPr/>
        </p:nvSpPr>
        <p:spPr>
          <a:xfrm>
            <a:off x="3008489" y="2775635"/>
            <a:ext cx="6175022" cy="646331"/>
          </a:xfrm>
          <a:prstGeom prst="rect">
            <a:avLst/>
          </a:prstGeom>
          <a:noFill/>
          <a:ln>
            <a:noFill/>
          </a:ln>
        </p:spPr>
        <p:txBody>
          <a:bodyPr wrap="square">
            <a:spAutoFit/>
          </a:bodyPr>
          <a:lstStyle/>
          <a:p>
            <a:r>
              <a:rPr lang="en-US" sz="1800" b="0" dirty="0">
                <a:solidFill>
                  <a:schemeClr val="bg1"/>
                </a:solidFill>
              </a:rPr>
              <a:t>Government:  Digital Communications for Civic Participation</a:t>
            </a:r>
            <a:br>
              <a:rPr lang="en-US" sz="1800" b="0" dirty="0">
                <a:solidFill>
                  <a:schemeClr val="bg1"/>
                </a:solidFill>
              </a:rPr>
            </a:br>
            <a:r>
              <a:rPr lang="en-US" sz="1800" b="0" dirty="0">
                <a:solidFill>
                  <a:schemeClr val="bg1"/>
                </a:solidFill>
              </a:rPr>
              <a:t>Broadband Access, Adoption and Use</a:t>
            </a:r>
          </a:p>
        </p:txBody>
      </p:sp>
      <p:sp>
        <p:nvSpPr>
          <p:cNvPr id="10" name="TextBox 9">
            <a:extLst>
              <a:ext uri="{FF2B5EF4-FFF2-40B4-BE49-F238E27FC236}">
                <a16:creationId xmlns:a16="http://schemas.microsoft.com/office/drawing/2014/main" id="{22B00501-3698-4149-BE5A-3AA561940CCF}"/>
              </a:ext>
            </a:extLst>
          </p:cNvPr>
          <p:cNvSpPr txBox="1"/>
          <p:nvPr/>
        </p:nvSpPr>
        <p:spPr>
          <a:xfrm>
            <a:off x="263737" y="1478843"/>
            <a:ext cx="11363819" cy="686855"/>
          </a:xfrm>
          <a:prstGeom prst="rect">
            <a:avLst/>
          </a:prstGeom>
          <a:noFill/>
          <a:ln>
            <a:noFill/>
          </a:ln>
        </p:spPr>
        <p:txBody>
          <a:bodyPr wrap="square">
            <a:spAutoFit/>
          </a:bodyPr>
          <a:lstStyle/>
          <a:p>
            <a:pPr marL="0" marR="0" lvl="0" indent="0" algn="l" defTabSz="1088473" rtl="0" eaLnBrk="1" fontAlgn="auto" latinLnBrk="0" hangingPunct="0">
              <a:lnSpc>
                <a:spcPct val="110000"/>
              </a:lnSpc>
              <a:spcBef>
                <a:spcPts val="0"/>
              </a:spcBef>
              <a:spcAft>
                <a:spcPts val="0"/>
              </a:spcAft>
              <a:buClrTx/>
              <a:buSzTx/>
              <a:buFontTx/>
              <a:buNone/>
              <a:tabLst/>
              <a:defRPr/>
            </a:pPr>
            <a:r>
              <a:rPr lang="en-US" kern="0" dirty="0">
                <a:solidFill>
                  <a:srgbClr val="535353">
                    <a:lumMod val="50000"/>
                  </a:srgbClr>
                </a:solidFill>
                <a:latin typeface="Axiforma Light" panose="00000400000000000000" pitchFamily="50" charset="0"/>
              </a:rPr>
              <a:t>T</a:t>
            </a:r>
            <a:r>
              <a:rPr kumimoji="0" lang="en-US" sz="1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here are many ways in which a political subdivision can leverage technology to improve civic participation. </a:t>
            </a:r>
          </a:p>
        </p:txBody>
      </p:sp>
      <p:graphicFrame>
        <p:nvGraphicFramePr>
          <p:cNvPr id="11" name="Chart 10">
            <a:extLst>
              <a:ext uri="{FF2B5EF4-FFF2-40B4-BE49-F238E27FC236}">
                <a16:creationId xmlns:a16="http://schemas.microsoft.com/office/drawing/2014/main" id="{1D86B628-4641-4DE9-99C5-9A1EB1C0806D}"/>
              </a:ext>
            </a:extLst>
          </p:cNvPr>
          <p:cNvGraphicFramePr/>
          <p:nvPr>
            <p:extLst>
              <p:ext uri="{D42A27DB-BD31-4B8C-83A1-F6EECF244321}">
                <p14:modId xmlns:p14="http://schemas.microsoft.com/office/powerpoint/2010/main" val="11290837"/>
              </p:ext>
            </p:extLst>
          </p:nvPr>
        </p:nvGraphicFramePr>
        <p:xfrm>
          <a:off x="424493" y="2476499"/>
          <a:ext cx="11069007" cy="38798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52866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48"/>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7FB5EEC0-93B1-4058-B24D-6A423B00F8C5}"/>
              </a:ext>
            </a:extLst>
          </p:cNvPr>
          <p:cNvSpPr txBox="1"/>
          <p:nvPr/>
        </p:nvSpPr>
        <p:spPr>
          <a:xfrm>
            <a:off x="-1" y="355601"/>
            <a:ext cx="8601389" cy="659283"/>
          </a:xfrm>
          <a:prstGeom prst="rect">
            <a:avLst/>
          </a:prstGeom>
          <a:noFill/>
          <a:ln>
            <a:noFill/>
          </a:ln>
        </p:spPr>
        <p:txBody>
          <a:bodyPr spcFirstLastPara="1" wrap="square" lIns="121900" tIns="121900" rIns="121900" bIns="121900" rtlCol="0" anchor="t" anchorCtr="0">
            <a:noAutofit/>
          </a:bodyPr>
          <a:lstStyle/>
          <a:p>
            <a:pPr marL="194728" indent="0" algn="ctr">
              <a:buNone/>
            </a:pPr>
            <a:r>
              <a:rPr lang="en-US" sz="2400" spc="37" dirty="0">
                <a:solidFill>
                  <a:schemeClr val="bg1"/>
                </a:solidFill>
                <a:latin typeface="Axiforma Light" panose="00000400000000000000" pitchFamily="50" charset="0"/>
                <a:sym typeface="Helvetica Neue"/>
              </a:rPr>
              <a:t>San Augustine County Broadband Survey Metrics</a:t>
            </a:r>
          </a:p>
        </p:txBody>
      </p:sp>
      <p:sp>
        <p:nvSpPr>
          <p:cNvPr id="5" name="TextBox 4">
            <a:extLst>
              <a:ext uri="{FF2B5EF4-FFF2-40B4-BE49-F238E27FC236}">
                <a16:creationId xmlns:a16="http://schemas.microsoft.com/office/drawing/2014/main" id="{E49AFBA7-0C12-4225-8C54-11ED030F386A}"/>
              </a:ext>
            </a:extLst>
          </p:cNvPr>
          <p:cNvSpPr txBox="1"/>
          <p:nvPr/>
        </p:nvSpPr>
        <p:spPr>
          <a:xfrm>
            <a:off x="5255288" y="2401556"/>
            <a:ext cx="45719" cy="45719"/>
          </a:xfrm>
          <a:prstGeom prst="rect">
            <a:avLst/>
          </a:prstGeom>
          <a:noFill/>
          <a:ln>
            <a:noFill/>
          </a:ln>
        </p:spPr>
        <p:txBody>
          <a:bodyPr spcFirstLastPara="1" wrap="square" lIns="121900" tIns="121900" rIns="121900" bIns="121900" rtlCol="0" anchor="t" anchorCtr="0">
            <a:normAutofit fontScale="25000" lnSpcReduction="20000"/>
          </a:bodyPr>
          <a:lstStyle/>
          <a:p>
            <a:pPr marL="194728" indent="0" algn="ctr">
              <a:buNone/>
            </a:pPr>
            <a:endParaRPr lang="en-US" sz="8800" spc="37" dirty="0">
              <a:solidFill>
                <a:srgbClr val="65656A"/>
              </a:solidFill>
              <a:sym typeface="Helvetica Neue"/>
            </a:endParaRPr>
          </a:p>
        </p:txBody>
      </p:sp>
      <p:sp>
        <p:nvSpPr>
          <p:cNvPr id="7" name="TextBox 6">
            <a:extLst>
              <a:ext uri="{FF2B5EF4-FFF2-40B4-BE49-F238E27FC236}">
                <a16:creationId xmlns:a16="http://schemas.microsoft.com/office/drawing/2014/main" id="{5519A969-F3FF-4D29-9F5C-09EC6669A626}"/>
              </a:ext>
            </a:extLst>
          </p:cNvPr>
          <p:cNvSpPr txBox="1"/>
          <p:nvPr/>
        </p:nvSpPr>
        <p:spPr>
          <a:xfrm rot="10800000" flipV="1">
            <a:off x="508000" y="1422835"/>
            <a:ext cx="10675815" cy="5079564"/>
          </a:xfrm>
          <a:prstGeom prst="rect">
            <a:avLst/>
          </a:prstGeom>
          <a:noFill/>
          <a:ln>
            <a:noFill/>
          </a:ln>
          <a:effectLst/>
        </p:spPr>
        <p:txBody>
          <a:bodyPr spcFirstLastPara="1" wrap="square" lIns="121900" tIns="121900" rIns="121900" bIns="121900" rtlCol="0" anchor="t" anchorCtr="0">
            <a:normAutofit/>
          </a:bodyPr>
          <a:lstStyle/>
          <a:p>
            <a:pPr marL="194728" indent="0" algn="ctr">
              <a:buNone/>
            </a:pPr>
            <a:r>
              <a:rPr lang="en-US" sz="2400" spc="37" dirty="0">
                <a:latin typeface="Axiforma Light" panose="00000400000000000000" pitchFamily="50" charset="0"/>
                <a:sym typeface="Helvetica Neue"/>
              </a:rPr>
              <a:t>Survey Period: July 2020- Feb 2021</a:t>
            </a:r>
          </a:p>
          <a:p>
            <a:pPr marL="194728" indent="0">
              <a:buNone/>
            </a:pPr>
            <a:endParaRPr lang="en-US" sz="2400" spc="37" dirty="0">
              <a:latin typeface="Axiforma Light" panose="00000400000000000000" pitchFamily="50" charset="0"/>
              <a:sym typeface="Helvetica Neue"/>
            </a:endParaRPr>
          </a:p>
          <a:p>
            <a:pPr marL="537628" indent="-342900">
              <a:buFont typeface="Wingdings" panose="05000000000000000000" pitchFamily="2" charset="2"/>
              <a:buChar char="Ø"/>
            </a:pPr>
            <a:r>
              <a:rPr lang="en-US" sz="2400" spc="37" dirty="0">
                <a:latin typeface="Axiforma Light" panose="00000400000000000000" pitchFamily="50" charset="0"/>
                <a:sym typeface="Helvetica Neue"/>
              </a:rPr>
              <a:t>The survey will highlight areas of </a:t>
            </a:r>
            <a:r>
              <a:rPr lang="en-US" sz="2400" b="1" spc="37" dirty="0">
                <a:latin typeface="Axiforma Light" panose="00000400000000000000" pitchFamily="50" charset="0"/>
                <a:sym typeface="Helvetica Neue"/>
              </a:rPr>
              <a:t>access</a:t>
            </a:r>
            <a:r>
              <a:rPr lang="en-US" sz="2400" spc="37" dirty="0">
                <a:latin typeface="Axiforma Light" panose="00000400000000000000" pitchFamily="50" charset="0"/>
                <a:sym typeface="Helvetica Neue"/>
              </a:rPr>
              <a:t>, </a:t>
            </a:r>
            <a:r>
              <a:rPr lang="en-US" sz="2400" b="1" spc="37" dirty="0">
                <a:latin typeface="Axiforma Light" panose="00000400000000000000" pitchFamily="50" charset="0"/>
                <a:sym typeface="Helvetica Neue"/>
              </a:rPr>
              <a:t>adoption</a:t>
            </a:r>
            <a:r>
              <a:rPr lang="en-US" sz="2400" spc="37" dirty="0">
                <a:latin typeface="Axiforma Light" panose="00000400000000000000" pitchFamily="50" charset="0"/>
                <a:sym typeface="Helvetica Neue"/>
              </a:rPr>
              <a:t>, and </a:t>
            </a:r>
            <a:r>
              <a:rPr lang="en-US" sz="2400" b="1" spc="37" dirty="0">
                <a:latin typeface="Axiforma Light" panose="00000400000000000000" pitchFamily="50" charset="0"/>
                <a:sym typeface="Helvetica Neue"/>
              </a:rPr>
              <a:t>use</a:t>
            </a:r>
            <a:r>
              <a:rPr lang="en-US" sz="2400" spc="37" dirty="0">
                <a:latin typeface="Axiforma Light" panose="00000400000000000000" pitchFamily="50" charset="0"/>
                <a:sym typeface="Helvetica Neue"/>
              </a:rPr>
              <a:t> of broadband over a variety of sectors.   </a:t>
            </a:r>
          </a:p>
          <a:p>
            <a:pPr marL="537628" indent="-342900">
              <a:buFont typeface="Wingdings" panose="05000000000000000000" pitchFamily="2" charset="2"/>
              <a:buChar char="Ø"/>
            </a:pPr>
            <a:endParaRPr lang="en-US" sz="2400" spc="37" dirty="0">
              <a:latin typeface="Axiforma Light" panose="00000400000000000000" pitchFamily="50" charset="0"/>
              <a:sym typeface="Helvetica Neue"/>
            </a:endParaRPr>
          </a:p>
          <a:p>
            <a:pPr marL="194728"/>
            <a:r>
              <a:rPr lang="en-US" spc="37" dirty="0">
                <a:latin typeface="Axiforma Light" panose="00000400000000000000" pitchFamily="50" charset="0"/>
                <a:sym typeface="Helvetica Neue"/>
              </a:rPr>
              <a:t>Residential, Business, Healthcare, K-12, Higher Ed, Library, Public Safety, Agriculture</a:t>
            </a:r>
          </a:p>
          <a:p>
            <a:pPr marL="537628" indent="-342900">
              <a:buFont typeface="Wingdings" panose="05000000000000000000" pitchFamily="2" charset="2"/>
              <a:buChar char="Ø"/>
            </a:pPr>
            <a:endParaRPr lang="en-US" sz="2400" spc="37" dirty="0">
              <a:latin typeface="Axiforma Light" panose="00000400000000000000" pitchFamily="50" charset="0"/>
              <a:sym typeface="Helvetica Neue"/>
            </a:endParaRPr>
          </a:p>
          <a:p>
            <a:pPr marL="537628" indent="-342900">
              <a:buFont typeface="Wingdings" panose="05000000000000000000" pitchFamily="2" charset="2"/>
              <a:buChar char="Ø"/>
            </a:pPr>
            <a:r>
              <a:rPr lang="en-US" sz="2400" spc="37" dirty="0">
                <a:latin typeface="Axiforma Light" panose="00000400000000000000" pitchFamily="50" charset="0"/>
                <a:sym typeface="Helvetica Neue"/>
              </a:rPr>
              <a:t>As a reminder: </a:t>
            </a:r>
            <a:r>
              <a:rPr kumimoji="0" lang="en-US" sz="2400" b="0" i="0" u="none" strike="noStrike" kern="0" cap="none" spc="40" normalizeH="0" baseline="0" noProof="0" dirty="0">
                <a:ln>
                  <a:noFill/>
                </a:ln>
                <a:solidFill>
                  <a:srgbClr val="535353">
                    <a:lumMod val="50000"/>
                  </a:srgbClr>
                </a:solidFill>
                <a:effectLst/>
                <a:uLnTx/>
                <a:uFillTx/>
                <a:latin typeface="Axiforma Light" panose="00000400000000000000" pitchFamily="50" charset="0"/>
                <a:sym typeface="Axiforma Light"/>
              </a:rPr>
              <a:t>Broadband connections are always on. Fixed connections are those provided by cable, DSL, fiber, or fixed wireless technology, while non-fixed connections include dial-up, satellite, and mobile-only services</a:t>
            </a:r>
            <a:endParaRPr lang="en-US" sz="2400" spc="37" dirty="0">
              <a:latin typeface="Axiforma Light" panose="00000400000000000000" pitchFamily="50" charset="0"/>
              <a:sym typeface="Helvetica Neue"/>
            </a:endParaRPr>
          </a:p>
        </p:txBody>
      </p:sp>
    </p:spTree>
    <p:extLst>
      <p:ext uri="{BB962C8B-B14F-4D97-AF65-F5344CB8AC3E}">
        <p14:creationId xmlns:p14="http://schemas.microsoft.com/office/powerpoint/2010/main" val="2918981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315B3F3F-452F-4375-B4F7-81A63A9CB2D9}"/>
              </a:ext>
            </a:extLst>
          </p:cNvPr>
          <p:cNvSpPr txBox="1"/>
          <p:nvPr/>
        </p:nvSpPr>
        <p:spPr>
          <a:xfrm>
            <a:off x="150725" y="234880"/>
            <a:ext cx="10389996" cy="800100"/>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Public Safety:  Service Satisfaction</a:t>
            </a:r>
          </a:p>
          <a:p>
            <a:pPr marL="194728" indent="0">
              <a:buNone/>
            </a:pPr>
            <a:r>
              <a:rPr lang="en-US" sz="1400" spc="37" dirty="0">
                <a:solidFill>
                  <a:schemeClr val="bg1"/>
                </a:solidFill>
                <a:latin typeface="Axiforma Light" panose="00000400000000000000" pitchFamily="50" charset="0"/>
                <a:sym typeface="Helvetica Neue"/>
              </a:rPr>
              <a:t>Broadband Access, Adoption, and Use</a:t>
            </a:r>
          </a:p>
        </p:txBody>
      </p:sp>
      <p:sp>
        <p:nvSpPr>
          <p:cNvPr id="7" name="TextBox 6">
            <a:extLst>
              <a:ext uri="{FF2B5EF4-FFF2-40B4-BE49-F238E27FC236}">
                <a16:creationId xmlns:a16="http://schemas.microsoft.com/office/drawing/2014/main" id="{804D3483-CE77-4B39-A1EA-3CCA59E7051B}"/>
              </a:ext>
            </a:extLst>
          </p:cNvPr>
          <p:cNvSpPr txBox="1"/>
          <p:nvPr/>
        </p:nvSpPr>
        <p:spPr>
          <a:xfrm>
            <a:off x="612714" y="1485575"/>
            <a:ext cx="11150600" cy="686855"/>
          </a:xfrm>
          <a:prstGeom prst="rect">
            <a:avLst/>
          </a:prstGeom>
          <a:noFill/>
          <a:ln>
            <a:noFill/>
          </a:ln>
        </p:spPr>
        <p:txBody>
          <a:bodyPr wrap="square">
            <a:spAutoFit/>
          </a:bodyPr>
          <a:lstStyle/>
          <a:p>
            <a:pPr marL="0" marR="0" lvl="0" indent="0" algn="l" defTabSz="1088473" rtl="0" eaLnBrk="1" fontAlgn="auto" latinLnBrk="0" hangingPunct="0">
              <a:lnSpc>
                <a:spcPct val="110000"/>
              </a:lnSpc>
              <a:spcBef>
                <a:spcPts val="0"/>
              </a:spcBef>
              <a:spcAft>
                <a:spcPts val="0"/>
              </a:spcAft>
              <a:buClrTx/>
              <a:buSzTx/>
              <a:buFontTx/>
              <a:buNone/>
              <a:tabLst/>
              <a:defRPr/>
            </a:pPr>
            <a:r>
              <a:rPr lang="en-US" kern="0" spc="33" dirty="0">
                <a:solidFill>
                  <a:srgbClr val="535353">
                    <a:lumMod val="50000"/>
                  </a:srgbClr>
                </a:solidFill>
                <a:latin typeface="Axiforma Light" panose="00000400000000000000" pitchFamily="50" charset="0"/>
                <a:sym typeface="Axiforma Light"/>
              </a:rPr>
              <a:t>T</a:t>
            </a:r>
            <a:r>
              <a:rPr kumimoji="0" lang="en-US" sz="1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he percent of public safety agencies who state that their internet service meets or does not meet their needs.</a:t>
            </a:r>
          </a:p>
        </p:txBody>
      </p:sp>
      <p:graphicFrame>
        <p:nvGraphicFramePr>
          <p:cNvPr id="8" name="Chart 7">
            <a:extLst>
              <a:ext uri="{FF2B5EF4-FFF2-40B4-BE49-F238E27FC236}">
                <a16:creationId xmlns:a16="http://schemas.microsoft.com/office/drawing/2014/main" id="{4FE8617C-3776-439F-8D20-F90977AE201B}"/>
              </a:ext>
            </a:extLst>
          </p:cNvPr>
          <p:cNvGraphicFramePr/>
          <p:nvPr>
            <p:extLst>
              <p:ext uri="{D42A27DB-BD31-4B8C-83A1-F6EECF244321}">
                <p14:modId xmlns:p14="http://schemas.microsoft.com/office/powerpoint/2010/main" val="2241057948"/>
              </p:ext>
            </p:extLst>
          </p:nvPr>
        </p:nvGraphicFramePr>
        <p:xfrm>
          <a:off x="508000" y="2786583"/>
          <a:ext cx="10910257" cy="34934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60826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71FFC6-B8F7-4ABA-9F1F-3153541EEA5C}"/>
              </a:ext>
            </a:extLst>
          </p:cNvPr>
          <p:cNvSpPr>
            <a:spLocks noGrp="1"/>
          </p:cNvSpPr>
          <p:nvPr>
            <p:ph type="body" sz="quarter" idx="11"/>
          </p:nvPr>
        </p:nvSpPr>
        <p:spPr>
          <a:xfrm>
            <a:off x="424492" y="387356"/>
            <a:ext cx="8170867" cy="642933"/>
          </a:xfrm>
        </p:spPr>
        <p:txBody>
          <a:bodyPr anchor="ctr">
            <a:normAutofit fontScale="25000" lnSpcReduction="20000"/>
          </a:bodyPr>
          <a:lstStyle>
            <a:defPPr marL="0" marR="0" indent="0" algn="l" defTabSz="1088473" rtl="0" fontAlgn="auto" latinLnBrk="1" hangingPunct="0">
              <a:lnSpc>
                <a:spcPct val="100000"/>
              </a:lnSpc>
              <a:spcBef>
                <a:spcPts val="0"/>
              </a:spcBef>
              <a:spcAft>
                <a:spcPts val="0"/>
              </a:spcAft>
              <a:buClrTx/>
              <a:buSzTx/>
              <a:buFontTx/>
              <a:buNone/>
              <a:tabLst/>
              <a:defRPr kumimoji="0" sz="2167" b="0" i="0" u="none" strike="noStrike" cap="none" spc="0" normalizeH="0" baseline="0">
                <a:ln>
                  <a:noFill/>
                </a:ln>
                <a:solidFill>
                  <a:srgbClr val="000000"/>
                </a:solidFill>
                <a:effectLst/>
                <a:uFillTx/>
              </a:defRPr>
            </a:defPPr>
            <a:lvl1pPr marL="0" marR="0" indent="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1pPr>
            <a:lvl2pPr marL="0" marR="0" indent="54423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2pPr>
            <a:lvl3pPr marL="0" marR="0" indent="1088473"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3pPr>
            <a:lvl4pPr marL="0" marR="0" indent="1632711"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4pPr>
            <a:lvl5pPr marL="0" marR="0" indent="217694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5pPr>
            <a:lvl6pPr marL="0" marR="0" indent="272118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6pPr>
            <a:lvl7pPr marL="0" marR="0" indent="326542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7pPr>
            <a:lvl8pPr marL="0" marR="0" indent="380965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8pPr>
            <a:lvl9pPr marL="0" marR="0" indent="435389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9pPr>
          </a:lstStyle>
          <a:p>
            <a:r>
              <a:rPr lang="en-US" sz="9600" b="0" dirty="0">
                <a:solidFill>
                  <a:schemeClr val="bg1"/>
                </a:solidFill>
              </a:rPr>
              <a:t>Public Safety:  Dissatisfaction Reasons</a:t>
            </a:r>
          </a:p>
          <a:p>
            <a:r>
              <a:rPr lang="en-US" sz="5600" b="0" dirty="0">
                <a:solidFill>
                  <a:schemeClr val="bg1"/>
                </a:solidFill>
              </a:rPr>
              <a:t>Broadband Access, Adoption, and Use</a:t>
            </a:r>
            <a:r>
              <a:rPr lang="en-US" b="0" dirty="0"/>
              <a:t>	</a:t>
            </a:r>
          </a:p>
        </p:txBody>
      </p:sp>
      <p:sp>
        <p:nvSpPr>
          <p:cNvPr id="6" name="TextBox 5">
            <a:extLst>
              <a:ext uri="{FF2B5EF4-FFF2-40B4-BE49-F238E27FC236}">
                <a16:creationId xmlns:a16="http://schemas.microsoft.com/office/drawing/2014/main" id="{04701389-B6DC-4433-A3ED-23F7192F0581}"/>
              </a:ext>
            </a:extLst>
          </p:cNvPr>
          <p:cNvSpPr txBox="1"/>
          <p:nvPr/>
        </p:nvSpPr>
        <p:spPr>
          <a:xfrm>
            <a:off x="424493" y="1460500"/>
            <a:ext cx="11069007" cy="3607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1088473" rtl="0" fontAlgn="auto" latinLnBrk="1" hangingPunct="0">
              <a:lnSpc>
                <a:spcPct val="100000"/>
              </a:lnSpc>
              <a:spcBef>
                <a:spcPts val="0"/>
              </a:spcBef>
              <a:spcAft>
                <a:spcPts val="0"/>
              </a:spcAft>
              <a:buClrTx/>
              <a:buSzTx/>
              <a:buFontTx/>
              <a:buNone/>
              <a:tabLst/>
              <a:defRPr kumimoji="0" sz="2167" b="0" i="0" u="none" strike="noStrike" cap="none" spc="0" normalizeH="0" baseline="0">
                <a:ln>
                  <a:noFill/>
                </a:ln>
                <a:solidFill>
                  <a:srgbClr val="000000"/>
                </a:solidFill>
                <a:effectLst/>
                <a:uFillTx/>
              </a:defRPr>
            </a:defPPr>
            <a:lvl1pPr marL="0" marR="0" indent="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1pPr>
            <a:lvl2pPr marL="0" marR="0" indent="54423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2pPr>
            <a:lvl3pPr marL="0" marR="0" indent="1088473"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3pPr>
            <a:lvl4pPr marL="0" marR="0" indent="1632711"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4pPr>
            <a:lvl5pPr marL="0" marR="0" indent="217694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5pPr>
            <a:lvl6pPr marL="0" marR="0" indent="272118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6pPr>
            <a:lvl7pPr marL="0" marR="0" indent="326542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7pPr>
            <a:lvl8pPr marL="0" marR="0" indent="380965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8pPr>
            <a:lvl9pPr marL="0" marR="0" indent="435389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9pPr>
          </a:lstStyle>
          <a:p>
            <a:pPr marL="0" marR="0" lvl="0" indent="0" algn="l" defTabSz="1088473" rtl="0" eaLnBrk="1" fontAlgn="auto" latinLnBrk="0" hangingPunct="0">
              <a:lnSpc>
                <a:spcPct val="110000"/>
              </a:lnSpc>
              <a:spcBef>
                <a:spcPts val="0"/>
              </a:spcBef>
              <a:spcAft>
                <a:spcPts val="0"/>
              </a:spcAft>
              <a:buClrTx/>
              <a:buSzTx/>
              <a:buFontTx/>
              <a:buNone/>
              <a:tabLst/>
              <a:defRPr/>
            </a:pPr>
            <a:r>
              <a:rPr lang="en-US" kern="0" dirty="0">
                <a:solidFill>
                  <a:srgbClr val="535353">
                    <a:lumMod val="50000"/>
                  </a:srgbClr>
                </a:solidFill>
                <a:latin typeface="Axiforma Light" panose="00000400000000000000" pitchFamily="50" charset="0"/>
              </a:rPr>
              <a:t>W</a:t>
            </a:r>
            <a:r>
              <a:rPr kumimoji="0" lang="en-US" sz="1667" b="0" i="0" u="none" strike="noStrike" kern="0" cap="none" spc="33" normalizeH="0" baseline="0" noProof="0" dirty="0" err="1">
                <a:ln>
                  <a:noFill/>
                </a:ln>
                <a:solidFill>
                  <a:srgbClr val="535353">
                    <a:lumMod val="50000"/>
                  </a:srgbClr>
                </a:solidFill>
                <a:effectLst/>
                <a:uLnTx/>
                <a:uFillTx/>
                <a:latin typeface="Axiforma Light" panose="00000400000000000000" pitchFamily="50" charset="0"/>
                <a:sym typeface="Axiforma Light"/>
              </a:rPr>
              <a:t>hy</a:t>
            </a:r>
            <a:r>
              <a:rPr kumimoji="0" lang="en-US" sz="1667"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 local public safety agencies report being dissatisfied with their current internet service. </a:t>
            </a:r>
          </a:p>
        </p:txBody>
      </p:sp>
      <p:graphicFrame>
        <p:nvGraphicFramePr>
          <p:cNvPr id="7" name="Chart 6">
            <a:extLst>
              <a:ext uri="{FF2B5EF4-FFF2-40B4-BE49-F238E27FC236}">
                <a16:creationId xmlns:a16="http://schemas.microsoft.com/office/drawing/2014/main" id="{C413ADE3-7F8F-44DC-BF40-7247944FA5CD}"/>
              </a:ext>
            </a:extLst>
          </p:cNvPr>
          <p:cNvGraphicFramePr/>
          <p:nvPr>
            <p:extLst>
              <p:ext uri="{D42A27DB-BD31-4B8C-83A1-F6EECF244321}">
                <p14:modId xmlns:p14="http://schemas.microsoft.com/office/powerpoint/2010/main" val="2422372459"/>
              </p:ext>
            </p:extLst>
          </p:nvPr>
        </p:nvGraphicFramePr>
        <p:xfrm>
          <a:off x="424493" y="2222500"/>
          <a:ext cx="11069007" cy="4133850"/>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4">
            <a:extLst>
              <a:ext uri="{FF2B5EF4-FFF2-40B4-BE49-F238E27FC236}">
                <a16:creationId xmlns:a16="http://schemas.microsoft.com/office/drawing/2014/main" id="{95EDC165-EFFC-420B-9C4D-5B984F6BBF6C}"/>
              </a:ext>
            </a:extLst>
          </p:cNvPr>
          <p:cNvSpPr>
            <a:spLocks noGrp="1"/>
          </p:cNvSpPr>
          <p:nvPr>
            <p:ph type="sldNum" sz="quarter" idx="12"/>
          </p:nvPr>
        </p:nvSpPr>
        <p:spPr>
          <a:xfrm>
            <a:off x="8784772" y="6356351"/>
            <a:ext cx="2844800" cy="365125"/>
          </a:xfrm>
        </p:spPr>
        <p:txBody>
          <a:bodyPr/>
          <a:lstStyle>
            <a:defPPr marL="0" marR="0" indent="0" algn="l" defTabSz="907025" rtl="0" fontAlgn="auto" latinLnBrk="1" hangingPunct="0">
              <a:lnSpc>
                <a:spcPct val="100000"/>
              </a:lnSpc>
              <a:spcBef>
                <a:spcPts val="0"/>
              </a:spcBef>
              <a:spcAft>
                <a:spcPts val="0"/>
              </a:spcAft>
              <a:buClrTx/>
              <a:buSzTx/>
              <a:buFontTx/>
              <a:buNone/>
              <a:tabLst/>
              <a:defRPr kumimoji="0" sz="1806" b="0" i="0" u="none" strike="noStrike" cap="none" spc="0" normalizeH="0" baseline="0">
                <a:ln>
                  <a:noFill/>
                </a:ln>
                <a:solidFill>
                  <a:srgbClr val="000000"/>
                </a:solidFill>
                <a:effectLst/>
                <a:uFillTx/>
              </a:defRPr>
            </a:defPPr>
            <a:lvl1pPr marL="0" marR="0" indent="0"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1pPr>
            <a:lvl2pPr marL="0" marR="0" indent="453513"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2pPr>
            <a:lvl3pPr marL="0" marR="0" indent="907025"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3pPr>
            <a:lvl4pPr marL="0" marR="0" indent="1360538"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4pPr>
            <a:lvl5pPr marL="0" marR="0" indent="1814050"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5pPr>
            <a:lvl6pPr marL="0" marR="0" indent="2267563"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6pPr>
            <a:lvl7pPr marL="0" marR="0" indent="2721074"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7pPr>
            <a:lvl8pPr marL="0" marR="0" indent="3174587"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8pPr>
            <a:lvl9pPr marL="0" marR="0" indent="3628100" algn="l" defTabSz="907025" rtl="0" fontAlgn="auto" latinLnBrk="0" hangingPunct="0">
              <a:lnSpc>
                <a:spcPct val="110000"/>
              </a:lnSpc>
              <a:spcBef>
                <a:spcPts val="0"/>
              </a:spcBef>
              <a:spcAft>
                <a:spcPts val="0"/>
              </a:spcAft>
              <a:buClrTx/>
              <a:buSzTx/>
              <a:buFontTx/>
              <a:buNone/>
              <a:tabLst/>
              <a:defRPr kumimoji="0" sz="1389" b="0" i="0" u="none" strike="noStrike" cap="none" spc="27" normalizeH="0" baseline="0">
                <a:ln>
                  <a:noFill/>
                </a:ln>
                <a:solidFill>
                  <a:srgbClr val="535353"/>
                </a:solidFill>
                <a:effectLst/>
                <a:uFillTx/>
                <a:latin typeface="Axiforma Light"/>
                <a:ea typeface="Axiforma Light"/>
                <a:cs typeface="Axiforma Light"/>
                <a:sym typeface="Axiforma Light"/>
              </a:defRPr>
            </a:lvl9pPr>
          </a:lstStyle>
          <a:p>
            <a:pPr marL="0" marR="0" lvl="0" indent="0" algn="r" defTabSz="1088473" rtl="0" eaLnBrk="1" fontAlgn="auto" latinLnBrk="0" hangingPunct="0">
              <a:lnSpc>
                <a:spcPct val="110000"/>
              </a:lnSpc>
              <a:spcBef>
                <a:spcPts val="0"/>
              </a:spcBef>
              <a:spcAft>
                <a:spcPts val="0"/>
              </a:spcAft>
              <a:buClrTx/>
              <a:buSzTx/>
              <a:buFontTx/>
              <a:buNone/>
              <a:tabLst/>
              <a:defRPr/>
            </a:pPr>
            <a:fld id="{E66B15C1-0E7C-4DD5-89EA-C33997CBF17B}" type="slidenum">
              <a:rPr kumimoji="0" lang="en-US" sz="1417" b="0" i="0" u="none" strike="noStrike" kern="0" cap="none" spc="33" normalizeH="0" baseline="0" noProof="0" smtClean="0">
                <a:ln>
                  <a:noFill/>
                </a:ln>
                <a:solidFill>
                  <a:srgbClr val="535353">
                    <a:tint val="75000"/>
                  </a:srgbClr>
                </a:solidFill>
                <a:effectLst/>
                <a:uLnTx/>
                <a:uFillTx/>
                <a:latin typeface="Axiforma Book" panose="00000400000000000000" pitchFamily="50" charset="0"/>
                <a:sym typeface="Axiforma Light"/>
              </a:rPr>
              <a:pPr marL="0" marR="0" lvl="0" indent="0" algn="r" defTabSz="1088473" rtl="0" eaLnBrk="1" fontAlgn="auto" latinLnBrk="0" hangingPunct="0">
                <a:lnSpc>
                  <a:spcPct val="110000"/>
                </a:lnSpc>
                <a:spcBef>
                  <a:spcPts val="0"/>
                </a:spcBef>
                <a:spcAft>
                  <a:spcPts val="0"/>
                </a:spcAft>
                <a:buClrTx/>
                <a:buSzTx/>
                <a:buFontTx/>
                <a:buNone/>
                <a:tabLst/>
                <a:defRPr/>
              </a:pPr>
              <a:t>31</a:t>
            </a:fld>
            <a:endParaRPr kumimoji="0" lang="en-US" sz="1417" b="0" i="0" u="none" strike="noStrike" kern="0" cap="none" spc="33" normalizeH="0" baseline="0" noProof="0" dirty="0">
              <a:ln>
                <a:noFill/>
              </a:ln>
              <a:solidFill>
                <a:srgbClr val="535353">
                  <a:tint val="75000"/>
                </a:srgbClr>
              </a:solidFill>
              <a:effectLst/>
              <a:uLnTx/>
              <a:uFillTx/>
              <a:latin typeface="Axiforma Book" panose="00000400000000000000" pitchFamily="50" charset="0"/>
              <a:sym typeface="Axiforma Light"/>
            </a:endParaRPr>
          </a:p>
        </p:txBody>
      </p:sp>
    </p:spTree>
    <p:extLst>
      <p:ext uri="{BB962C8B-B14F-4D97-AF65-F5344CB8AC3E}">
        <p14:creationId xmlns:p14="http://schemas.microsoft.com/office/powerpoint/2010/main" val="415414492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250"/>
            <a:ext cx="12651324" cy="711637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315B3F3F-452F-4375-B4F7-81A63A9CB2D9}"/>
              </a:ext>
            </a:extLst>
          </p:cNvPr>
          <p:cNvSpPr txBox="1"/>
          <p:nvPr/>
        </p:nvSpPr>
        <p:spPr>
          <a:xfrm>
            <a:off x="67887" y="97542"/>
            <a:ext cx="10389996" cy="800100"/>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Libraries and Community Organizations:  Technology Offerings</a:t>
            </a:r>
          </a:p>
          <a:p>
            <a:pPr marL="194728" indent="0">
              <a:buNone/>
            </a:pPr>
            <a:r>
              <a:rPr lang="en-US" sz="1400" spc="37" dirty="0">
                <a:solidFill>
                  <a:schemeClr val="bg1"/>
                </a:solidFill>
                <a:latin typeface="Axiforma Light" panose="00000400000000000000" pitchFamily="50" charset="0"/>
                <a:sym typeface="Helvetica Neue"/>
              </a:rPr>
              <a:t>Broadband Access, Adoption, and Use</a:t>
            </a:r>
          </a:p>
        </p:txBody>
      </p:sp>
      <p:sp>
        <p:nvSpPr>
          <p:cNvPr id="7" name="TextBox 6">
            <a:extLst>
              <a:ext uri="{FF2B5EF4-FFF2-40B4-BE49-F238E27FC236}">
                <a16:creationId xmlns:a16="http://schemas.microsoft.com/office/drawing/2014/main" id="{B3290A7D-96BC-4AA2-95B7-9BDC887B82AC}"/>
              </a:ext>
            </a:extLst>
          </p:cNvPr>
          <p:cNvSpPr txBox="1"/>
          <p:nvPr/>
        </p:nvSpPr>
        <p:spPr>
          <a:xfrm>
            <a:off x="381000" y="1427179"/>
            <a:ext cx="11430000" cy="1296252"/>
          </a:xfrm>
          <a:prstGeom prst="rect">
            <a:avLst/>
          </a:prstGeom>
          <a:noFill/>
          <a:ln>
            <a:noFill/>
          </a:ln>
        </p:spPr>
        <p:txBody>
          <a:bodyPr wrap="square">
            <a:spAutoFit/>
          </a:bodyPr>
          <a:lstStyle/>
          <a:p>
            <a:pPr marL="0" marR="0" lvl="0" indent="0" algn="l" defTabSz="1088473" rtl="0" eaLnBrk="1" fontAlgn="auto" latinLnBrk="0" hangingPunct="0">
              <a:lnSpc>
                <a:spcPct val="110000"/>
              </a:lnSpc>
              <a:spcBef>
                <a:spcPts val="0"/>
              </a:spcBef>
              <a:spcAft>
                <a:spcPts val="0"/>
              </a:spcAft>
              <a:buClrTx/>
              <a:buSzTx/>
              <a:buFontTx/>
              <a:buNone/>
              <a:tabLst/>
              <a:defRPr/>
            </a:pPr>
            <a:r>
              <a:rPr lang="en-US" kern="0" spc="33" dirty="0">
                <a:solidFill>
                  <a:srgbClr val="535353">
                    <a:lumMod val="50000"/>
                  </a:srgbClr>
                </a:solidFill>
                <a:latin typeface="Axiforma Light" panose="00000400000000000000" pitchFamily="50" charset="0"/>
                <a:sym typeface="Axiforma Light"/>
              </a:rPr>
              <a:t>The many ways</a:t>
            </a:r>
            <a:r>
              <a:rPr kumimoji="0" lang="en-US" sz="1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 a library and other organization can leverage technology to improve the services they offer to the public and the ways in which patrons access information. This chart shows the use and interest in a variety of technologies among libraries and other organizations in the community.</a:t>
            </a:r>
          </a:p>
        </p:txBody>
      </p:sp>
      <p:graphicFrame>
        <p:nvGraphicFramePr>
          <p:cNvPr id="8" name="Chart 7">
            <a:extLst>
              <a:ext uri="{FF2B5EF4-FFF2-40B4-BE49-F238E27FC236}">
                <a16:creationId xmlns:a16="http://schemas.microsoft.com/office/drawing/2014/main" id="{9BCBA984-8B07-4AEF-B56F-B4674CA69804}"/>
              </a:ext>
            </a:extLst>
          </p:cNvPr>
          <p:cNvGraphicFramePr/>
          <p:nvPr>
            <p:extLst>
              <p:ext uri="{D42A27DB-BD31-4B8C-83A1-F6EECF244321}">
                <p14:modId xmlns:p14="http://schemas.microsoft.com/office/powerpoint/2010/main" val="3294352616"/>
              </p:ext>
            </p:extLst>
          </p:nvPr>
        </p:nvGraphicFramePr>
        <p:xfrm>
          <a:off x="381000" y="2800160"/>
          <a:ext cx="11069007" cy="41157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82114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315B3F3F-452F-4375-B4F7-81A63A9CB2D9}"/>
              </a:ext>
            </a:extLst>
          </p:cNvPr>
          <p:cNvSpPr txBox="1"/>
          <p:nvPr/>
        </p:nvSpPr>
        <p:spPr>
          <a:xfrm>
            <a:off x="150725" y="234880"/>
            <a:ext cx="10389996" cy="800100"/>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Libraries/Community Organizations:  Service Satisfaction</a:t>
            </a:r>
          </a:p>
          <a:p>
            <a:pPr marL="194728" indent="0">
              <a:buNone/>
            </a:pPr>
            <a:r>
              <a:rPr lang="en-US" sz="1400" spc="37" dirty="0">
                <a:solidFill>
                  <a:schemeClr val="bg1"/>
                </a:solidFill>
                <a:latin typeface="Axiforma Light" panose="00000400000000000000" pitchFamily="50" charset="0"/>
                <a:sym typeface="Helvetica Neue"/>
              </a:rPr>
              <a:t>Broadband Access, Adoption, And Use</a:t>
            </a:r>
          </a:p>
        </p:txBody>
      </p:sp>
      <p:sp>
        <p:nvSpPr>
          <p:cNvPr id="6" name="TextBox 5">
            <a:extLst>
              <a:ext uri="{FF2B5EF4-FFF2-40B4-BE49-F238E27FC236}">
                <a16:creationId xmlns:a16="http://schemas.microsoft.com/office/drawing/2014/main" id="{66E8F2E2-DE39-449E-AAD1-523BE7BED0C1}"/>
              </a:ext>
            </a:extLst>
          </p:cNvPr>
          <p:cNvSpPr txBox="1"/>
          <p:nvPr/>
        </p:nvSpPr>
        <p:spPr>
          <a:xfrm>
            <a:off x="424493" y="1460500"/>
            <a:ext cx="11069007" cy="64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defPPr marL="0" marR="0" indent="0" algn="l" defTabSz="1088473" rtl="0" fontAlgn="auto" latinLnBrk="1" hangingPunct="0">
              <a:lnSpc>
                <a:spcPct val="100000"/>
              </a:lnSpc>
              <a:spcBef>
                <a:spcPts val="0"/>
              </a:spcBef>
              <a:spcAft>
                <a:spcPts val="0"/>
              </a:spcAft>
              <a:buClrTx/>
              <a:buSzTx/>
              <a:buFontTx/>
              <a:buNone/>
              <a:tabLst/>
              <a:defRPr kumimoji="0" sz="2167" b="0" i="0" u="none" strike="noStrike" cap="none" spc="0" normalizeH="0" baseline="0">
                <a:ln>
                  <a:noFill/>
                </a:ln>
                <a:solidFill>
                  <a:srgbClr val="000000"/>
                </a:solidFill>
                <a:effectLst/>
                <a:uFillTx/>
              </a:defRPr>
            </a:defPPr>
            <a:lvl1pPr marL="0" marR="0" indent="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1pPr>
            <a:lvl2pPr marL="0" marR="0" indent="54423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2pPr>
            <a:lvl3pPr marL="0" marR="0" indent="1088473"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3pPr>
            <a:lvl4pPr marL="0" marR="0" indent="1632711"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4pPr>
            <a:lvl5pPr marL="0" marR="0" indent="217694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5pPr>
            <a:lvl6pPr marL="0" marR="0" indent="272118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6pPr>
            <a:lvl7pPr marL="0" marR="0" indent="3265420"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7pPr>
            <a:lvl8pPr marL="0" marR="0" indent="3809657"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8pPr>
            <a:lvl9pPr marL="0" marR="0" indent="4353894" algn="l" defTabSz="1088473" rtl="0" fontAlgn="auto" latinLnBrk="0" hangingPunct="0">
              <a:lnSpc>
                <a:spcPct val="110000"/>
              </a:lnSpc>
              <a:spcBef>
                <a:spcPts val="0"/>
              </a:spcBef>
              <a:spcAft>
                <a:spcPts val="0"/>
              </a:spcAft>
              <a:buClrTx/>
              <a:buSzTx/>
              <a:buFontTx/>
              <a:buNone/>
              <a:tabLst/>
              <a:defRPr kumimoji="0" sz="1667" b="0" i="0" u="none" strike="noStrike" cap="none" spc="33" normalizeH="0" baseline="0">
                <a:ln>
                  <a:noFill/>
                </a:ln>
                <a:solidFill>
                  <a:srgbClr val="535353"/>
                </a:solidFill>
                <a:effectLst/>
                <a:uFillTx/>
                <a:latin typeface="Axiforma Light"/>
                <a:ea typeface="Axiforma Light"/>
                <a:cs typeface="Axiforma Light"/>
                <a:sym typeface="Axiforma Light"/>
              </a:defRPr>
            </a:lvl9pPr>
          </a:lstStyle>
          <a:p>
            <a:pPr marL="0" marR="0" lvl="0" indent="0" algn="l" defTabSz="1088473" rtl="0" eaLnBrk="1" fontAlgn="auto" latinLnBrk="0" hangingPunct="0">
              <a:lnSpc>
                <a:spcPct val="110000"/>
              </a:lnSpc>
              <a:spcBef>
                <a:spcPts val="0"/>
              </a:spcBef>
              <a:spcAft>
                <a:spcPts val="0"/>
              </a:spcAft>
              <a:buClrTx/>
              <a:buSzTx/>
              <a:buFontTx/>
              <a:buNone/>
              <a:tabLst/>
              <a:defRPr/>
            </a:pPr>
            <a:r>
              <a:rPr kumimoji="0" lang="en-US" sz="1667"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This chart shows the various reasons why libraries and community organizations report being dissatisfied with their current internet service. </a:t>
            </a:r>
          </a:p>
        </p:txBody>
      </p:sp>
      <p:graphicFrame>
        <p:nvGraphicFramePr>
          <p:cNvPr id="7" name="Chart 6">
            <a:extLst>
              <a:ext uri="{FF2B5EF4-FFF2-40B4-BE49-F238E27FC236}">
                <a16:creationId xmlns:a16="http://schemas.microsoft.com/office/drawing/2014/main" id="{38E502D5-94FB-4CF3-ACB3-26827E1521F7}"/>
              </a:ext>
            </a:extLst>
          </p:cNvPr>
          <p:cNvGraphicFramePr/>
          <p:nvPr/>
        </p:nvGraphicFramePr>
        <p:xfrm>
          <a:off x="424493" y="2222500"/>
          <a:ext cx="11069007" cy="41338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66774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4209776" cy="6858001"/>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9141B8F6-312D-4B63-8C9A-EBC356CA1A23}"/>
              </a:ext>
            </a:extLst>
          </p:cNvPr>
          <p:cNvSpPr txBox="1"/>
          <p:nvPr/>
        </p:nvSpPr>
        <p:spPr>
          <a:xfrm>
            <a:off x="142548" y="173399"/>
            <a:ext cx="9344967" cy="478412"/>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Health Care:  Digital Communication </a:t>
            </a:r>
          </a:p>
          <a:p>
            <a:pPr marL="194728" indent="0">
              <a:buNone/>
            </a:pPr>
            <a:r>
              <a:rPr lang="en-US" sz="1400" spc="37" dirty="0">
                <a:solidFill>
                  <a:schemeClr val="bg1"/>
                </a:solidFill>
                <a:latin typeface="Axiforma Light" panose="00000400000000000000" pitchFamily="50" charset="0"/>
                <a:sym typeface="Helvetica Neue"/>
              </a:rPr>
              <a:t>Broadband Access, Adoption, and Use</a:t>
            </a:r>
          </a:p>
        </p:txBody>
      </p:sp>
      <p:graphicFrame>
        <p:nvGraphicFramePr>
          <p:cNvPr id="6" name="Chart 5">
            <a:extLst>
              <a:ext uri="{FF2B5EF4-FFF2-40B4-BE49-F238E27FC236}">
                <a16:creationId xmlns:a16="http://schemas.microsoft.com/office/drawing/2014/main" id="{586B5893-1B1F-48BC-8565-7D05FA6348A9}"/>
              </a:ext>
            </a:extLst>
          </p:cNvPr>
          <p:cNvGraphicFramePr/>
          <p:nvPr/>
        </p:nvGraphicFramePr>
        <p:xfrm>
          <a:off x="424493" y="2370044"/>
          <a:ext cx="11069007" cy="3986307"/>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F2BBCFE2-A1F8-4117-9E6D-9EC281DE1667}"/>
              </a:ext>
            </a:extLst>
          </p:cNvPr>
          <p:cNvSpPr txBox="1"/>
          <p:nvPr/>
        </p:nvSpPr>
        <p:spPr>
          <a:xfrm>
            <a:off x="507999" y="1391325"/>
            <a:ext cx="11069007" cy="686855"/>
          </a:xfrm>
          <a:prstGeom prst="rect">
            <a:avLst/>
          </a:prstGeom>
          <a:noFill/>
          <a:ln>
            <a:noFill/>
          </a:ln>
        </p:spPr>
        <p:txBody>
          <a:bodyPr wrap="square">
            <a:spAutoFit/>
          </a:bodyPr>
          <a:lstStyle/>
          <a:p>
            <a:pPr marL="0" marR="0" lvl="0" indent="0" algn="l" defTabSz="1088473" rtl="0" eaLnBrk="1" fontAlgn="auto" latinLnBrk="0" hangingPunct="0">
              <a:lnSpc>
                <a:spcPct val="110000"/>
              </a:lnSpc>
              <a:spcBef>
                <a:spcPts val="0"/>
              </a:spcBef>
              <a:spcAft>
                <a:spcPts val="0"/>
              </a:spcAft>
              <a:buClrTx/>
              <a:buSzTx/>
              <a:buFontTx/>
              <a:buNone/>
              <a:tabLst/>
              <a:defRPr/>
            </a:pPr>
            <a:r>
              <a:rPr lang="en-US" kern="0" spc="33" dirty="0">
                <a:solidFill>
                  <a:srgbClr val="535353">
                    <a:lumMod val="50000"/>
                  </a:srgbClr>
                </a:solidFill>
                <a:latin typeface="Axiforma Light" panose="00000400000000000000" pitchFamily="50" charset="0"/>
                <a:sym typeface="Axiforma Light"/>
              </a:rPr>
              <a:t>T</a:t>
            </a:r>
            <a:r>
              <a:rPr kumimoji="0" lang="en-US" sz="1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he average frequency with which local health care facilities use these digital communications tools.</a:t>
            </a:r>
          </a:p>
        </p:txBody>
      </p:sp>
    </p:spTree>
    <p:extLst>
      <p:ext uri="{BB962C8B-B14F-4D97-AF65-F5344CB8AC3E}">
        <p14:creationId xmlns:p14="http://schemas.microsoft.com/office/powerpoint/2010/main" val="3299352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315B3F3F-452F-4375-B4F7-81A63A9CB2D9}"/>
              </a:ext>
            </a:extLst>
          </p:cNvPr>
          <p:cNvSpPr txBox="1"/>
          <p:nvPr/>
        </p:nvSpPr>
        <p:spPr>
          <a:xfrm>
            <a:off x="150725" y="234880"/>
            <a:ext cx="10389996" cy="800100"/>
          </a:xfrm>
          <a:prstGeom prst="rect">
            <a:avLst/>
          </a:prstGeom>
          <a:noFill/>
          <a:ln>
            <a:noFill/>
          </a:ln>
        </p:spPr>
        <p:txBody>
          <a:bodyPr spcFirstLastPara="1" wrap="square" lIns="121900" tIns="121900" rIns="121900" bIns="121900" rtlCol="0" anchor="t" anchorCtr="0">
            <a:noAutofit/>
          </a:bodyPr>
          <a:lstStyle/>
          <a:p>
            <a:r>
              <a:rPr lang="en-US" sz="2400" b="0" dirty="0">
                <a:solidFill>
                  <a:schemeClr val="bg1"/>
                </a:solidFill>
                <a:latin typeface="Axiforma Light" panose="00000400000000000000" pitchFamily="50" charset="0"/>
              </a:rPr>
              <a:t>Health Care:  Residents Interaction with Health Care</a:t>
            </a:r>
          </a:p>
          <a:p>
            <a:r>
              <a:rPr lang="en-US" sz="1400" dirty="0">
                <a:solidFill>
                  <a:schemeClr val="bg1"/>
                </a:solidFill>
                <a:latin typeface="Axiforma Light" panose="00000400000000000000" pitchFamily="50" charset="0"/>
              </a:rPr>
              <a:t>Broadband Access, Adoption, and Use</a:t>
            </a:r>
            <a:endParaRPr lang="en-US" sz="1400" b="0" dirty="0">
              <a:solidFill>
                <a:schemeClr val="bg1"/>
              </a:solidFill>
              <a:latin typeface="Axiforma Light" panose="00000400000000000000" pitchFamily="50" charset="0"/>
            </a:endParaRPr>
          </a:p>
        </p:txBody>
      </p:sp>
      <p:sp>
        <p:nvSpPr>
          <p:cNvPr id="7" name="TextBox 6">
            <a:extLst>
              <a:ext uri="{FF2B5EF4-FFF2-40B4-BE49-F238E27FC236}">
                <a16:creationId xmlns:a16="http://schemas.microsoft.com/office/drawing/2014/main" id="{80F9D2B8-9C02-4D8D-9068-EAF9E9438AE2}"/>
              </a:ext>
            </a:extLst>
          </p:cNvPr>
          <p:cNvSpPr txBox="1"/>
          <p:nvPr/>
        </p:nvSpPr>
        <p:spPr>
          <a:xfrm>
            <a:off x="358587" y="1561826"/>
            <a:ext cx="11205883" cy="686855"/>
          </a:xfrm>
          <a:prstGeom prst="rect">
            <a:avLst/>
          </a:prstGeom>
          <a:noFill/>
          <a:ln>
            <a:noFill/>
          </a:ln>
        </p:spPr>
        <p:txBody>
          <a:bodyPr wrap="square">
            <a:spAutoFit/>
          </a:bodyPr>
          <a:lstStyle/>
          <a:p>
            <a:pPr marL="0" marR="0" lvl="0" indent="0" algn="l" defTabSz="1088473" rtl="0" eaLnBrk="1" fontAlgn="auto" latinLnBrk="0" hangingPunct="0">
              <a:lnSpc>
                <a:spcPct val="110000"/>
              </a:lnSpc>
              <a:spcBef>
                <a:spcPts val="0"/>
              </a:spcBef>
              <a:spcAft>
                <a:spcPts val="0"/>
              </a:spcAft>
              <a:buClrTx/>
              <a:buSzTx/>
              <a:buFontTx/>
              <a:buNone/>
              <a:tabLst/>
              <a:defRPr/>
            </a:pPr>
            <a:r>
              <a:rPr kumimoji="0" lang="en-US" sz="1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Measuring the frequency with which residents in the community report that they digitally interact with facilities in the health care sector. </a:t>
            </a:r>
          </a:p>
        </p:txBody>
      </p:sp>
      <p:graphicFrame>
        <p:nvGraphicFramePr>
          <p:cNvPr id="8" name="Chart 7">
            <a:extLst>
              <a:ext uri="{FF2B5EF4-FFF2-40B4-BE49-F238E27FC236}">
                <a16:creationId xmlns:a16="http://schemas.microsoft.com/office/drawing/2014/main" id="{AD115E74-116D-448C-80C6-2ABE102432C1}"/>
              </a:ext>
            </a:extLst>
          </p:cNvPr>
          <p:cNvGraphicFramePr/>
          <p:nvPr>
            <p:extLst>
              <p:ext uri="{D42A27DB-BD31-4B8C-83A1-F6EECF244321}">
                <p14:modId xmlns:p14="http://schemas.microsoft.com/office/powerpoint/2010/main" val="1910575156"/>
              </p:ext>
            </p:extLst>
          </p:nvPr>
        </p:nvGraphicFramePr>
        <p:xfrm>
          <a:off x="-3200" y="2530235"/>
          <a:ext cx="11567670" cy="37041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2675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red&#10;&#10;Description automatically generated">
            <a:extLst>
              <a:ext uri="{FF2B5EF4-FFF2-40B4-BE49-F238E27FC236}">
                <a16:creationId xmlns:a16="http://schemas.microsoft.com/office/drawing/2014/main" id="{E4ED9EE8-4CB6-4061-95BA-999933416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355CEC55-1527-42E5-8359-14C3D5BD18CA}"/>
              </a:ext>
            </a:extLst>
          </p:cNvPr>
          <p:cNvSpPr>
            <a:spLocks noGrp="1"/>
          </p:cNvSpPr>
          <p:nvPr>
            <p:ph type="title"/>
          </p:nvPr>
        </p:nvSpPr>
        <p:spPr>
          <a:xfrm>
            <a:off x="2246313" y="2819401"/>
            <a:ext cx="7772400" cy="1362075"/>
          </a:xfrm>
        </p:spPr>
        <p:txBody>
          <a:bodyPr/>
          <a:lstStyle/>
          <a:p>
            <a:r>
              <a:rPr lang="en-US" dirty="0">
                <a:solidFill>
                  <a:schemeClr val="bg1"/>
                </a:solidFill>
                <a:latin typeface="Axiforma Light" panose="00000400000000000000" pitchFamily="50" charset="0"/>
              </a:rPr>
              <a:t>Recommended Actions</a:t>
            </a:r>
          </a:p>
        </p:txBody>
      </p:sp>
    </p:spTree>
    <p:extLst>
      <p:ext uri="{BB962C8B-B14F-4D97-AF65-F5344CB8AC3E}">
        <p14:creationId xmlns:p14="http://schemas.microsoft.com/office/powerpoint/2010/main" val="141188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CD0180-7C82-44CB-A26C-D7D64338DA97}"/>
              </a:ext>
            </a:extLst>
          </p:cNvPr>
          <p:cNvSpPr>
            <a:spLocks noGrp="1"/>
          </p:cNvSpPr>
          <p:nvPr>
            <p:ph type="body" sz="quarter" idx="11"/>
          </p:nvPr>
        </p:nvSpPr>
        <p:spPr>
          <a:xfrm>
            <a:off x="421419" y="533400"/>
            <a:ext cx="9013813" cy="758828"/>
          </a:xfrm>
        </p:spPr>
        <p:txBody>
          <a:bodyPr>
            <a:normAutofit/>
          </a:bodyPr>
          <a:lstStyle/>
          <a:p>
            <a:r>
              <a:rPr lang="en-US" dirty="0">
                <a:latin typeface="Cambria" panose="02040503050406030204" pitchFamily="18" charset="0"/>
                <a:ea typeface="Cambria" panose="02040503050406030204" pitchFamily="18" charset="0"/>
              </a:rPr>
              <a:t>Proposed Recommended Actions</a:t>
            </a:r>
          </a:p>
        </p:txBody>
      </p:sp>
      <p:sp>
        <p:nvSpPr>
          <p:cNvPr id="4" name="Slide Number Placeholder 3">
            <a:extLst>
              <a:ext uri="{FF2B5EF4-FFF2-40B4-BE49-F238E27FC236}">
                <a16:creationId xmlns:a16="http://schemas.microsoft.com/office/drawing/2014/main" id="{31CE3360-0F56-41BE-ACF5-7066437DF071}"/>
              </a:ext>
            </a:extLst>
          </p:cNvPr>
          <p:cNvSpPr>
            <a:spLocks noGrp="1"/>
          </p:cNvSpPr>
          <p:nvPr>
            <p:ph type="sldNum" sz="quarter" idx="13"/>
          </p:nvPr>
        </p:nvSpPr>
        <p:spPr/>
        <p:txBody>
          <a:bodyPr/>
          <a:lstStyle/>
          <a:p>
            <a:fld id="{E66B15C1-0E7C-4DD5-89EA-C33997CBF17B}" type="slidenum">
              <a:rPr lang="en-US" smtClean="0"/>
              <a:t>37</a:t>
            </a:fld>
            <a:endParaRPr lang="en-US" dirty="0"/>
          </a:p>
        </p:txBody>
      </p:sp>
      <p:pic>
        <p:nvPicPr>
          <p:cNvPr id="5" name="Picture 4" descr="A colorful pile of yarn turned into a yellow yarn light bulb">
            <a:extLst>
              <a:ext uri="{FF2B5EF4-FFF2-40B4-BE49-F238E27FC236}">
                <a16:creationId xmlns:a16="http://schemas.microsoft.com/office/drawing/2014/main" id="{DF3B1827-AEC4-4C4D-9933-5DE6D6FCB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937" y="1584298"/>
            <a:ext cx="2438400" cy="2971800"/>
          </a:xfrm>
          <a:prstGeom prst="rect">
            <a:avLst/>
          </a:prstGeom>
        </p:spPr>
      </p:pic>
      <p:sp>
        <p:nvSpPr>
          <p:cNvPr id="3" name="TextBox 2">
            <a:extLst>
              <a:ext uri="{FF2B5EF4-FFF2-40B4-BE49-F238E27FC236}">
                <a16:creationId xmlns:a16="http://schemas.microsoft.com/office/drawing/2014/main" id="{51B8348F-15A1-4074-AAC5-0F64E0645574}"/>
              </a:ext>
            </a:extLst>
          </p:cNvPr>
          <p:cNvSpPr txBox="1"/>
          <p:nvPr/>
        </p:nvSpPr>
        <p:spPr>
          <a:xfrm>
            <a:off x="2853434" y="1493722"/>
            <a:ext cx="8158038" cy="9510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651928" indent="-457200">
              <a:buAutoNum type="arabicPeriod"/>
            </a:pPr>
            <a:r>
              <a:rPr lang="en-US" sz="1200" b="1" spc="37" dirty="0">
                <a:solidFill>
                  <a:schemeClr val="bg2"/>
                </a:solidFill>
                <a:latin typeface="Axiforma Light" panose="00000400000000000000" pitchFamily="50" charset="0"/>
                <a:sym typeface="Helvetica Neue"/>
              </a:rPr>
              <a:t>Become a Digital Ready Community – What does this mean?</a:t>
            </a:r>
          </a:p>
          <a:p>
            <a:pPr marL="194728"/>
            <a:endParaRPr lang="en-US" sz="1200" b="1" spc="37" dirty="0">
              <a:solidFill>
                <a:schemeClr val="bg2"/>
              </a:solidFill>
              <a:latin typeface="Axiforma Light" panose="00000400000000000000" pitchFamily="50" charset="0"/>
              <a:sym typeface="Helvetica Neue"/>
            </a:endParaRPr>
          </a:p>
          <a:p>
            <a:pPr marL="194728"/>
            <a:r>
              <a:rPr lang="en-US" sz="1200" b="1" spc="37" dirty="0">
                <a:solidFill>
                  <a:schemeClr val="bg2"/>
                </a:solidFill>
                <a:latin typeface="Axiforma Light" panose="00000400000000000000" pitchFamily="50" charset="0"/>
                <a:sym typeface="Helvetica Neue"/>
              </a:rPr>
              <a:t>2.       Develop a San Augustine Technology Action Committee</a:t>
            </a:r>
          </a:p>
          <a:p>
            <a:pPr marL="651928" indent="-457200">
              <a:buAutoNum type="arabicPeriod"/>
            </a:pPr>
            <a:endParaRPr lang="en-US" sz="1200" b="1" spc="37" dirty="0">
              <a:solidFill>
                <a:schemeClr val="bg2"/>
              </a:solidFill>
              <a:latin typeface="Axiforma Light" panose="00000400000000000000" pitchFamily="50" charset="0"/>
              <a:sym typeface="Helvetica Neue"/>
            </a:endParaRPr>
          </a:p>
          <a:p>
            <a:pPr marL="651928" indent="-457200">
              <a:buFontTx/>
              <a:buAutoNum type="arabicPeriod"/>
            </a:pPr>
            <a:endParaRPr lang="en-US" sz="1200" b="1" spc="37" dirty="0">
              <a:solidFill>
                <a:schemeClr val="bg2"/>
              </a:solidFill>
              <a:latin typeface="Axiforma Light" panose="00000400000000000000" pitchFamily="50" charset="0"/>
              <a:sym typeface="Helvetica Neue"/>
            </a:endParaRPr>
          </a:p>
          <a:p>
            <a:pPr marL="194728"/>
            <a:r>
              <a:rPr lang="en-US" sz="1200" b="1" spc="37" dirty="0">
                <a:solidFill>
                  <a:schemeClr val="bg2"/>
                </a:solidFill>
                <a:latin typeface="Axiforma Light" panose="00000400000000000000" pitchFamily="50" charset="0"/>
                <a:sym typeface="Helvetica Neue"/>
              </a:rPr>
              <a:t>3.        Identify and promote low-cost broadband services offerings for the community, specifically for vulnerable populations</a:t>
            </a:r>
            <a:r>
              <a:rPr lang="en-US" sz="1200" spc="37" dirty="0">
                <a:solidFill>
                  <a:schemeClr val="bg2"/>
                </a:solidFill>
                <a:latin typeface="Axiforma Light" panose="00000400000000000000" pitchFamily="50" charset="0"/>
                <a:sym typeface="Helvetica Neue"/>
              </a:rPr>
              <a:t>.</a:t>
            </a:r>
          </a:p>
          <a:p>
            <a:pPr marL="651928" indent="-457200">
              <a:buFontTx/>
              <a:buAutoNum type="arabicPeriod"/>
            </a:pPr>
            <a:endParaRPr lang="en-US" sz="1200" b="1" spc="37" dirty="0">
              <a:solidFill>
                <a:schemeClr val="bg2"/>
              </a:solidFill>
              <a:latin typeface="Axiforma Light" panose="00000400000000000000" pitchFamily="50" charset="0"/>
              <a:sym typeface="Helvetica Neue"/>
            </a:endParaRPr>
          </a:p>
          <a:p>
            <a:pPr marL="194728"/>
            <a:r>
              <a:rPr lang="en-US" sz="1200" b="1" spc="37" dirty="0">
                <a:solidFill>
                  <a:schemeClr val="bg2"/>
                </a:solidFill>
                <a:latin typeface="Axiforma Light" panose="00000400000000000000" pitchFamily="50" charset="0"/>
                <a:sym typeface="Helvetica Neue"/>
              </a:rPr>
              <a:t>4.        Improve Public Safety communications; </a:t>
            </a:r>
          </a:p>
          <a:p>
            <a:pPr marL="651928" indent="-457200">
              <a:buFontTx/>
              <a:buAutoNum type="arabicPeriod"/>
            </a:pPr>
            <a:endParaRPr lang="en-US" sz="1200" b="1" spc="37" dirty="0">
              <a:solidFill>
                <a:schemeClr val="bg2"/>
              </a:solidFill>
              <a:latin typeface="Axiforma Light" panose="00000400000000000000" pitchFamily="50" charset="0"/>
              <a:sym typeface="Helvetica Neue"/>
            </a:endParaRPr>
          </a:p>
          <a:p>
            <a:pPr marL="194728"/>
            <a:r>
              <a:rPr lang="en-US" sz="1200" b="1" spc="37" dirty="0">
                <a:solidFill>
                  <a:schemeClr val="bg2"/>
                </a:solidFill>
                <a:latin typeface="Axiforma Light" panose="00000400000000000000" pitchFamily="50" charset="0"/>
                <a:sym typeface="Helvetica Neue"/>
              </a:rPr>
              <a:t>5.        Speeds and Reliability Telemedicine</a:t>
            </a:r>
            <a:r>
              <a:rPr lang="en-US" sz="1200" b="1" i="0" dirty="0">
                <a:solidFill>
                  <a:schemeClr val="bg2"/>
                </a:solidFill>
                <a:effectLst/>
                <a:latin typeface="Axiforma Light" panose="00000400000000000000" pitchFamily="50" charset="0"/>
              </a:rPr>
              <a:t> (or telehealth) can help to address challenges associated with living in sparsely populated areas and having to travel long distances to seek medical care—particularly for patients with chronic illnesses. It also addresses the issue of the lack of medical specialists in remote areas.</a:t>
            </a:r>
          </a:p>
          <a:p>
            <a:pPr marL="651928" indent="-457200">
              <a:buFontTx/>
              <a:buAutoNum type="arabicPeriod"/>
            </a:pPr>
            <a:endParaRPr lang="en-US" sz="1200" b="1" dirty="0">
              <a:solidFill>
                <a:schemeClr val="bg2"/>
              </a:solidFill>
              <a:latin typeface="Axiforma Light" panose="00000400000000000000" pitchFamily="50" charset="0"/>
            </a:endParaRPr>
          </a:p>
          <a:p>
            <a:pPr marL="194728"/>
            <a:r>
              <a:rPr lang="en-US" sz="1200" b="1" i="0" dirty="0">
                <a:solidFill>
                  <a:schemeClr val="bg2"/>
                </a:solidFill>
                <a:effectLst/>
                <a:latin typeface="Axiforma Light" panose="00000400000000000000" pitchFamily="50" charset="0"/>
              </a:rPr>
              <a:t>6.         </a:t>
            </a:r>
            <a:r>
              <a:rPr lang="en-US" sz="1200" b="1" spc="37" dirty="0">
                <a:solidFill>
                  <a:schemeClr val="bg2"/>
                </a:solidFill>
                <a:latin typeface="Axiforma Light" panose="00000400000000000000" pitchFamily="50" charset="0"/>
                <a:sym typeface="Helvetica Neue"/>
              </a:rPr>
              <a:t>Decrease the cost of broadband in San Augustine County </a:t>
            </a:r>
          </a:p>
          <a:p>
            <a:pPr marL="651928" indent="-457200">
              <a:buFontTx/>
              <a:buAutoNum type="arabicPeriod"/>
            </a:pPr>
            <a:endParaRPr lang="en-US" sz="1200" b="1" spc="37" dirty="0">
              <a:solidFill>
                <a:schemeClr val="bg2"/>
              </a:solidFill>
              <a:latin typeface="Axiforma Light" panose="00000400000000000000" pitchFamily="50" charset="0"/>
              <a:sym typeface="Helvetica Neue"/>
            </a:endParaRPr>
          </a:p>
          <a:p>
            <a:pPr marL="194728"/>
            <a:r>
              <a:rPr lang="en-US" sz="1200" b="1" spc="37" dirty="0">
                <a:solidFill>
                  <a:schemeClr val="bg2"/>
                </a:solidFill>
                <a:latin typeface="Axiforma Light" panose="00000400000000000000" pitchFamily="50" charset="0"/>
                <a:sym typeface="Helvetica Neue"/>
              </a:rPr>
              <a:t>7.        Educate San Augustine leaders and the community about the Federal money coming into the county.   RDOF money can change the landscape of broadband in San Augustine County if the community and providers are working together.</a:t>
            </a:r>
          </a:p>
          <a:p>
            <a:pPr marL="651928" indent="-457200">
              <a:buFontTx/>
              <a:buAutoNum type="arabicPeriod"/>
            </a:pPr>
            <a:endParaRPr lang="en-US" sz="1200" b="1" spc="37" dirty="0">
              <a:solidFill>
                <a:schemeClr val="bg2"/>
              </a:solidFill>
              <a:latin typeface="Axiforma Light" panose="00000400000000000000" pitchFamily="50" charset="0"/>
              <a:sym typeface="Helvetica Neue"/>
            </a:endParaRPr>
          </a:p>
          <a:p>
            <a:pPr marL="194728"/>
            <a:r>
              <a:rPr lang="en-US" sz="1200" b="1" spc="37" dirty="0">
                <a:solidFill>
                  <a:schemeClr val="bg2"/>
                </a:solidFill>
                <a:latin typeface="Axiforma Light" panose="00000400000000000000" pitchFamily="50" charset="0"/>
                <a:sym typeface="Helvetica Neue"/>
              </a:rPr>
              <a:t>8.        Enact strategies that promote fixed broadband access San Augustine County residents are already teleworking.</a:t>
            </a:r>
          </a:p>
          <a:p>
            <a:pPr marL="194728"/>
            <a:endParaRPr lang="en-US" sz="1200" b="1" spc="37" dirty="0">
              <a:solidFill>
                <a:schemeClr val="bg2"/>
              </a:solidFill>
              <a:latin typeface="Axiforma Light" panose="00000400000000000000" pitchFamily="50" charset="0"/>
              <a:sym typeface="Helvetica Neue"/>
            </a:endParaRPr>
          </a:p>
          <a:p>
            <a:pPr marL="194728"/>
            <a:r>
              <a:rPr lang="en-US" sz="1200" b="1" spc="37" dirty="0">
                <a:solidFill>
                  <a:schemeClr val="bg2"/>
                </a:solidFill>
                <a:latin typeface="Axiforma Light" panose="00000400000000000000" pitchFamily="50" charset="0"/>
                <a:sym typeface="Helvetica Neue"/>
              </a:rPr>
              <a:t>9.       Provide support and attraction program.</a:t>
            </a:r>
          </a:p>
          <a:p>
            <a:pPr marL="651928" indent="-457200">
              <a:buFontTx/>
              <a:buAutoNum type="arabicPeriod"/>
            </a:pPr>
            <a:endParaRPr lang="en-US" sz="1200" b="1" spc="37" dirty="0">
              <a:solidFill>
                <a:schemeClr val="bg2"/>
              </a:solidFill>
              <a:latin typeface="Axiforma Light" panose="00000400000000000000" pitchFamily="50" charset="0"/>
              <a:sym typeface="Helvetica Neue"/>
            </a:endParaRPr>
          </a:p>
          <a:p>
            <a:pPr marL="194728"/>
            <a:r>
              <a:rPr lang="en-US" sz="1200" b="1" spc="37" dirty="0">
                <a:solidFill>
                  <a:schemeClr val="bg2"/>
                </a:solidFill>
                <a:latin typeface="Axiforma Light" panose="00000400000000000000" pitchFamily="50" charset="0"/>
                <a:sym typeface="Helvetica Neue"/>
              </a:rPr>
              <a:t>10.     Offer classes in website, social media, cybersecurity, and internet</a:t>
            </a:r>
          </a:p>
          <a:p>
            <a:pPr marL="194728"/>
            <a:r>
              <a:rPr lang="en-US" sz="1200" b="1" spc="37" dirty="0">
                <a:solidFill>
                  <a:schemeClr val="bg2"/>
                </a:solidFill>
                <a:latin typeface="Axiforma Light" panose="00000400000000000000" pitchFamily="50" charset="0"/>
                <a:sym typeface="Helvetica Neue"/>
              </a:rPr>
              <a:t>          access to businesses and the residents.</a:t>
            </a:r>
          </a:p>
          <a:p>
            <a:pPr marL="651928" indent="-457200">
              <a:buFontTx/>
              <a:buAutoNum type="arabicPeriod"/>
            </a:pPr>
            <a:endParaRPr lang="en-US" sz="1200" b="1" spc="37" dirty="0">
              <a:latin typeface="Axiforma Light" panose="00000400000000000000" pitchFamily="50" charset="0"/>
              <a:sym typeface="Helvetica Neue"/>
            </a:endParaRPr>
          </a:p>
          <a:p>
            <a:pPr marL="651928" indent="-457200">
              <a:buFontTx/>
              <a:buAutoNum type="arabicPeriod"/>
            </a:pPr>
            <a:endParaRPr lang="en-US" sz="1200" b="1" spc="37" dirty="0">
              <a:latin typeface="Axiforma Light" panose="00000400000000000000" pitchFamily="50" charset="0"/>
              <a:sym typeface="Helvetica Neue"/>
            </a:endParaRPr>
          </a:p>
          <a:p>
            <a:pPr marL="651928" indent="-457200">
              <a:buFontTx/>
              <a:buAutoNum type="arabicPeriod"/>
            </a:pPr>
            <a:endParaRPr lang="en-US" sz="1400" b="1" spc="37" dirty="0">
              <a:latin typeface="Axiforma Light" panose="00000400000000000000" pitchFamily="50" charset="0"/>
              <a:sym typeface="Helvetica Neue"/>
            </a:endParaRPr>
          </a:p>
          <a:p>
            <a:pPr marL="651928" indent="-457200">
              <a:buFontTx/>
              <a:buAutoNum type="arabicPeriod"/>
            </a:pPr>
            <a:endParaRPr lang="en-US" sz="1400" b="1" spc="37" dirty="0">
              <a:latin typeface="Axiforma Light" panose="00000400000000000000" pitchFamily="50" charset="0"/>
              <a:sym typeface="Helvetica Neue"/>
            </a:endParaRPr>
          </a:p>
          <a:p>
            <a:pPr marL="651928" indent="-457200">
              <a:buFontTx/>
              <a:buAutoNum type="arabicPeriod"/>
            </a:pPr>
            <a:endParaRPr lang="en-US" sz="1400" b="1" i="0" spc="37" dirty="0">
              <a:solidFill>
                <a:srgbClr val="212529"/>
              </a:solidFill>
              <a:effectLst/>
              <a:latin typeface="Axiforma Light" panose="00000400000000000000" pitchFamily="50" charset="0"/>
              <a:sym typeface="Helvetica Neue"/>
            </a:endParaRPr>
          </a:p>
          <a:p>
            <a:pPr marL="651928" indent="-457200">
              <a:buFontTx/>
              <a:buAutoNum type="arabicPeriod"/>
            </a:pPr>
            <a:endParaRPr lang="en-US" sz="1400" b="1" i="0" dirty="0">
              <a:solidFill>
                <a:srgbClr val="212529"/>
              </a:solidFill>
              <a:effectLst/>
              <a:latin typeface="Axiforma Light" panose="00000400000000000000" pitchFamily="50" charset="0"/>
            </a:endParaRPr>
          </a:p>
          <a:p>
            <a:pPr marL="651928" indent="-457200">
              <a:buFontTx/>
              <a:buAutoNum type="arabicPeriod"/>
            </a:pPr>
            <a:endParaRPr lang="en-US" sz="1400" b="1" dirty="0">
              <a:solidFill>
                <a:srgbClr val="212529"/>
              </a:solidFill>
              <a:latin typeface="Axiforma Light" panose="00000400000000000000" pitchFamily="50" charset="0"/>
            </a:endParaRPr>
          </a:p>
          <a:p>
            <a:pPr marL="651928" indent="-457200">
              <a:buFontTx/>
              <a:buAutoNum type="arabicPeriod"/>
            </a:pPr>
            <a:endParaRPr lang="en-US" sz="1400" b="1" i="0" dirty="0">
              <a:solidFill>
                <a:srgbClr val="212529"/>
              </a:solidFill>
              <a:effectLst/>
              <a:latin typeface="Axiforma Light" panose="00000400000000000000" pitchFamily="50" charset="0"/>
            </a:endParaRPr>
          </a:p>
          <a:p>
            <a:pPr marL="651928" indent="-457200">
              <a:buFontTx/>
              <a:buAutoNum type="arabicPeriod"/>
            </a:pPr>
            <a:endParaRPr lang="en-US" sz="1400" b="1" spc="37" dirty="0">
              <a:solidFill>
                <a:srgbClr val="212529"/>
              </a:solidFill>
              <a:latin typeface="Axiforma Light" panose="00000400000000000000" pitchFamily="50" charset="0"/>
              <a:sym typeface="Helvetica Neue"/>
            </a:endParaRPr>
          </a:p>
          <a:p>
            <a:pPr marL="651928" indent="-457200">
              <a:buFontTx/>
              <a:buAutoNum type="arabicPeriod"/>
            </a:pPr>
            <a:endParaRPr lang="en-US" sz="1400" b="1" spc="37" dirty="0">
              <a:latin typeface="Axiforma Light" panose="00000400000000000000" pitchFamily="50" charset="0"/>
              <a:sym typeface="Helvetica Neue"/>
            </a:endParaRPr>
          </a:p>
          <a:p>
            <a:pPr marL="651928" indent="-457200">
              <a:buFontTx/>
              <a:buAutoNum type="arabicPeriod"/>
            </a:pPr>
            <a:endParaRPr lang="en-US" sz="1400" b="1" spc="37" dirty="0">
              <a:latin typeface="Axiforma Light" panose="00000400000000000000" pitchFamily="50" charset="0"/>
              <a:sym typeface="Helvetica Neue"/>
            </a:endParaRPr>
          </a:p>
          <a:p>
            <a:pPr marL="651928" indent="-457200">
              <a:buFontTx/>
              <a:buAutoNum type="arabicPeriod"/>
            </a:pPr>
            <a:endParaRPr lang="en-US" sz="1400" spc="37" dirty="0">
              <a:latin typeface="Axiforma Light" panose="00000400000000000000" pitchFamily="50" charset="0"/>
              <a:sym typeface="Helvetica Neue"/>
            </a:endParaRPr>
          </a:p>
          <a:p>
            <a:pPr marL="651928" indent="-457200">
              <a:buFontTx/>
              <a:buAutoNum type="arabicPeriod"/>
            </a:pPr>
            <a:endParaRPr lang="en-US" sz="1400" spc="37" dirty="0">
              <a:latin typeface="Axiforma Light" panose="00000400000000000000" pitchFamily="50" charset="0"/>
              <a:sym typeface="Helvetica Neue"/>
            </a:endParaRPr>
          </a:p>
          <a:p>
            <a:pPr marL="651928" indent="-457200">
              <a:buFontTx/>
              <a:buAutoNum type="arabicPeriod"/>
            </a:pPr>
            <a:endParaRPr lang="en-US" sz="1400" spc="37" dirty="0">
              <a:latin typeface="Axiforma Light" panose="00000400000000000000" pitchFamily="50" charset="0"/>
              <a:sym typeface="Helvetica Neue"/>
            </a:endParaRPr>
          </a:p>
          <a:p>
            <a:pPr marL="651928" indent="-457200">
              <a:buFontTx/>
              <a:buAutoNum type="arabicPeriod"/>
            </a:pPr>
            <a:endParaRPr lang="en-US" sz="1400" spc="37" dirty="0">
              <a:latin typeface="Axiforma Light" panose="00000400000000000000" pitchFamily="50" charset="0"/>
              <a:sym typeface="Helvetica Neue"/>
            </a:endParaRPr>
          </a:p>
          <a:p>
            <a:pPr marL="651928" indent="-457200">
              <a:buFontTx/>
              <a:buAutoNum type="arabicPeriod"/>
            </a:pPr>
            <a:endParaRPr lang="en-US" sz="1400" spc="37" dirty="0">
              <a:latin typeface="Axiforma Light" panose="00000400000000000000" pitchFamily="50" charset="0"/>
              <a:sym typeface="Helvetica Neue"/>
            </a:endParaRPr>
          </a:p>
          <a:p>
            <a:pPr marL="651928" indent="-457200">
              <a:buFontTx/>
              <a:buAutoNum type="arabicPeriod"/>
            </a:pPr>
            <a:endParaRPr lang="en-US" sz="1400" b="1" spc="37" dirty="0">
              <a:latin typeface="Axiforma Light" panose="00000400000000000000" pitchFamily="50" charset="0"/>
              <a:sym typeface="Helvetica Neue"/>
            </a:endParaRPr>
          </a:p>
          <a:p>
            <a:pPr marL="651928" indent="-457200">
              <a:buFontTx/>
              <a:buAutoNum type="arabicPeriod"/>
            </a:pPr>
            <a:endParaRPr lang="en-US" sz="1400" b="1" spc="37" dirty="0">
              <a:latin typeface="Axiforma Light" panose="00000400000000000000" pitchFamily="50" charset="0"/>
              <a:sym typeface="Helvetica Neue"/>
            </a:endParaRPr>
          </a:p>
          <a:p>
            <a:pPr marL="651928" indent="-457200">
              <a:buAutoNum type="arabicPeriod"/>
            </a:pPr>
            <a:endParaRPr lang="en-US" sz="1400" b="1" spc="37" dirty="0">
              <a:latin typeface="Axiforma Light" panose="00000400000000000000" pitchFamily="50" charset="0"/>
              <a:sym typeface="Helvetica Neue"/>
            </a:endParaRPr>
          </a:p>
          <a:p>
            <a:pPr marL="651928" indent="-457200">
              <a:buAutoNum type="arabicPeriod"/>
            </a:pPr>
            <a:endParaRPr lang="en-US" sz="1400" b="1" spc="37" dirty="0">
              <a:latin typeface="Axiforma Light" panose="00000400000000000000" pitchFamily="50" charset="0"/>
              <a:sym typeface="Helvetica Neue"/>
            </a:endParaRPr>
          </a:p>
        </p:txBody>
      </p:sp>
    </p:spTree>
    <p:extLst>
      <p:ext uri="{BB962C8B-B14F-4D97-AF65-F5344CB8AC3E}">
        <p14:creationId xmlns:p14="http://schemas.microsoft.com/office/powerpoint/2010/main" val="337361147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315B3F3F-452F-4375-B4F7-81A63A9CB2D9}"/>
              </a:ext>
            </a:extLst>
          </p:cNvPr>
          <p:cNvSpPr txBox="1"/>
          <p:nvPr/>
        </p:nvSpPr>
        <p:spPr>
          <a:xfrm>
            <a:off x="0" y="355601"/>
            <a:ext cx="10389996" cy="800100"/>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San Augustine County: Recommended Action Plan</a:t>
            </a:r>
          </a:p>
        </p:txBody>
      </p:sp>
      <p:sp>
        <p:nvSpPr>
          <p:cNvPr id="8" name="TextBox 7">
            <a:extLst>
              <a:ext uri="{FF2B5EF4-FFF2-40B4-BE49-F238E27FC236}">
                <a16:creationId xmlns:a16="http://schemas.microsoft.com/office/drawing/2014/main" id="{4BF74951-9DBF-4188-9D41-B303FAF28D90}"/>
              </a:ext>
            </a:extLst>
          </p:cNvPr>
          <p:cNvSpPr txBox="1"/>
          <p:nvPr/>
        </p:nvSpPr>
        <p:spPr>
          <a:xfrm>
            <a:off x="288616" y="1155701"/>
            <a:ext cx="11277600" cy="5608485"/>
          </a:xfrm>
          <a:prstGeom prst="rect">
            <a:avLst/>
          </a:prstGeom>
          <a:noFill/>
          <a:ln>
            <a:noFill/>
          </a:ln>
        </p:spPr>
        <p:txBody>
          <a:bodyPr spcFirstLastPara="1" wrap="square" lIns="121900" tIns="121900" rIns="121900" bIns="121900" rtlCol="0" anchor="t" anchorCtr="0">
            <a:noAutofit/>
          </a:bodyPr>
          <a:lstStyle/>
          <a:p>
            <a:pPr marL="194728"/>
            <a:r>
              <a:rPr lang="en-US" sz="2000" b="1" spc="37" dirty="0">
                <a:latin typeface="Axiforma Light" panose="00000400000000000000" pitchFamily="50" charset="0"/>
                <a:sym typeface="Helvetica Neue"/>
              </a:rPr>
              <a:t>Goal 1:      </a:t>
            </a:r>
            <a:r>
              <a:rPr lang="en-US" sz="2000" spc="37" dirty="0">
                <a:latin typeface="Axiforma Light" panose="00000400000000000000" pitchFamily="50" charset="0"/>
                <a:sym typeface="Helvetica Neue"/>
              </a:rPr>
              <a:t>Become a  Digital Ready Community – What does this mean? </a:t>
            </a:r>
          </a:p>
          <a:p>
            <a:pPr marL="651928" indent="-457200">
              <a:buAutoNum type="arabicPeriod" startAt="2"/>
            </a:pPr>
            <a:endParaRPr lang="en-US" sz="2000" spc="37" dirty="0">
              <a:latin typeface="Axiforma Light" panose="00000400000000000000" pitchFamily="50" charset="0"/>
              <a:sym typeface="Helvetica Neue"/>
            </a:endParaRPr>
          </a:p>
          <a:p>
            <a:pPr marL="194728"/>
            <a:r>
              <a:rPr lang="en-US" sz="2000" dirty="0">
                <a:latin typeface="Axiforma Light" panose="00000400000000000000" pitchFamily="50" charset="0"/>
                <a:sym typeface="Helvetica Neue"/>
              </a:rPr>
              <a:t>A community with 100% high-speed internet that is open and ready to do business with the residents, local and outside businesses, and making information easily accessible to vendors and others wanting to connect in your county.</a:t>
            </a:r>
          </a:p>
          <a:p>
            <a:pPr marL="194728"/>
            <a:endParaRPr lang="en-US" sz="2000" dirty="0">
              <a:latin typeface="Axiforma Light" panose="00000400000000000000" pitchFamily="50" charset="0"/>
              <a:sym typeface="Helvetica Neue"/>
            </a:endParaRPr>
          </a:p>
          <a:p>
            <a:pPr marL="1452028" lvl="2" indent="-342900">
              <a:buFont typeface="Wingdings" panose="05000000000000000000" pitchFamily="2" charset="2"/>
              <a:buChar char="Ø"/>
            </a:pPr>
            <a:r>
              <a:rPr lang="en-US" sz="2000" dirty="0">
                <a:latin typeface="Axiforma Light" panose="00000400000000000000" pitchFamily="50" charset="0"/>
                <a:sym typeface="Helvetica Neue"/>
              </a:rPr>
              <a:t>Appointed liaison who can educate San Augustine County leaders and the community about broadband and why access, adoption, and use are important.  This person should understand how state and federal grants work and be accountable for incoming money from a variety of federal and  possible state programs the county will be receiving. </a:t>
            </a:r>
            <a:endParaRPr lang="en-US" sz="2000" spc="37" dirty="0">
              <a:latin typeface="Axiforma Light" panose="00000400000000000000" pitchFamily="50" charset="0"/>
              <a:sym typeface="Helvetica Neue"/>
            </a:endParaRPr>
          </a:p>
          <a:p>
            <a:pPr marL="194728"/>
            <a:endParaRPr lang="en-US" sz="2000" dirty="0">
              <a:latin typeface="Axiforma Light" panose="00000400000000000000" pitchFamily="50" charset="0"/>
              <a:sym typeface="Helvetica Neue"/>
            </a:endParaRPr>
          </a:p>
          <a:p>
            <a:pPr marL="1452028" lvl="2" indent="-342900">
              <a:buFont typeface="Wingdings" panose="05000000000000000000" pitchFamily="2" charset="2"/>
              <a:buChar char="Ø"/>
            </a:pPr>
            <a:r>
              <a:rPr lang="en-US" sz="2000" dirty="0">
                <a:latin typeface="Axiforma Light" panose="00000400000000000000" pitchFamily="50" charset="0"/>
                <a:sym typeface="Helvetica Neue"/>
              </a:rPr>
              <a:t>Digital skills and access to training – skills needed to get on-line</a:t>
            </a:r>
          </a:p>
          <a:p>
            <a:pPr marL="1109128" lvl="2"/>
            <a:endParaRPr lang="en-US" sz="2000" dirty="0">
              <a:latin typeface="Axiforma Light" panose="00000400000000000000" pitchFamily="50" charset="0"/>
              <a:sym typeface="Helvetica Neue"/>
            </a:endParaRPr>
          </a:p>
          <a:p>
            <a:pPr marL="1452028" lvl="2" indent="-342900">
              <a:buFont typeface="Wingdings" panose="05000000000000000000" pitchFamily="2" charset="2"/>
              <a:buChar char="Ø"/>
            </a:pPr>
            <a:r>
              <a:rPr lang="en-US" sz="2000" dirty="0">
                <a:latin typeface="Axiforma Light" panose="00000400000000000000" pitchFamily="50" charset="0"/>
                <a:sym typeface="Helvetica Neue"/>
              </a:rPr>
              <a:t>High speed internet availability at 100%.</a:t>
            </a:r>
          </a:p>
          <a:p>
            <a:pPr marL="1109128" lvl="2"/>
            <a:endParaRPr lang="en-US" sz="2000" dirty="0">
              <a:latin typeface="Axiforma Light" panose="00000400000000000000" pitchFamily="50" charset="0"/>
              <a:sym typeface="Helvetica Neue"/>
            </a:endParaRPr>
          </a:p>
          <a:p>
            <a:pPr marL="1452028" lvl="2" indent="-342900">
              <a:buFont typeface="Wingdings" panose="05000000000000000000" pitchFamily="2" charset="2"/>
              <a:buChar char="Ø"/>
            </a:pPr>
            <a:r>
              <a:rPr lang="en-US" sz="2000" dirty="0">
                <a:latin typeface="Axiforma Light" panose="00000400000000000000" pitchFamily="50" charset="0"/>
                <a:sym typeface="Helvetica Neue"/>
              </a:rPr>
              <a:t>Customer ready – online information for those seeking to do business in your community, online forms available for residents and vendors, </a:t>
            </a:r>
          </a:p>
          <a:p>
            <a:pPr marL="1109128" lvl="2"/>
            <a:r>
              <a:rPr lang="en-US" sz="2000" dirty="0">
                <a:latin typeface="Axiforma Light" panose="00000400000000000000" pitchFamily="50" charset="0"/>
                <a:sym typeface="Helvetica Neue"/>
              </a:rPr>
              <a:t> </a:t>
            </a:r>
          </a:p>
        </p:txBody>
      </p:sp>
    </p:spTree>
    <p:extLst>
      <p:ext uri="{BB962C8B-B14F-4D97-AF65-F5344CB8AC3E}">
        <p14:creationId xmlns:p14="http://schemas.microsoft.com/office/powerpoint/2010/main" val="485313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DAE5-5806-47B9-905C-BCF423B06400}"/>
              </a:ext>
            </a:extLst>
          </p:cNvPr>
          <p:cNvSpPr>
            <a:spLocks noGrp="1"/>
          </p:cNvSpPr>
          <p:nvPr>
            <p:ph type="title"/>
          </p:nvPr>
        </p:nvSpPr>
        <p:spPr>
          <a:xfrm>
            <a:off x="0" y="1"/>
            <a:ext cx="12192000" cy="1439185"/>
          </a:xfrm>
        </p:spPr>
        <p:txBody>
          <a:bodyPr/>
          <a:lstStyle/>
          <a:p>
            <a:endParaRPr lang="en-US" dirty="0"/>
          </a:p>
        </p:txBody>
      </p:sp>
      <p:sp>
        <p:nvSpPr>
          <p:cNvPr id="3" name="Content Placeholder 2">
            <a:extLst>
              <a:ext uri="{FF2B5EF4-FFF2-40B4-BE49-F238E27FC236}">
                <a16:creationId xmlns:a16="http://schemas.microsoft.com/office/drawing/2014/main" id="{45EC580B-C394-4865-9602-0EBAAFE95137}"/>
              </a:ext>
            </a:extLst>
          </p:cNvPr>
          <p:cNvSpPr>
            <a:spLocks noGrp="1"/>
          </p:cNvSpPr>
          <p:nvPr>
            <p:ph idx="1"/>
          </p:nvPr>
        </p:nvSpPr>
        <p:spPr/>
        <p:txBody>
          <a:bodyPr>
            <a:normAutofit fontScale="92500" lnSpcReduction="10000"/>
          </a:bodyPr>
          <a:lstStyle/>
          <a:p>
            <a:pPr marL="194728"/>
            <a:r>
              <a:rPr lang="en-US" spc="37" dirty="0">
                <a:latin typeface="Axiforma Light" panose="00000400000000000000" pitchFamily="50" charset="0"/>
                <a:sym typeface="Helvetica Neue"/>
              </a:rPr>
              <a:t>Goal:  </a:t>
            </a:r>
          </a:p>
          <a:p>
            <a:pPr marL="194728"/>
            <a:endParaRPr lang="en-US" spc="37" dirty="0">
              <a:latin typeface="Axiforma Light" panose="00000400000000000000" pitchFamily="50" charset="0"/>
              <a:sym typeface="Helvetica Neue"/>
            </a:endParaRPr>
          </a:p>
          <a:p>
            <a:pPr marL="194728"/>
            <a:r>
              <a:rPr lang="en-US" spc="37" dirty="0">
                <a:latin typeface="Axiforma Light" panose="00000400000000000000" pitchFamily="50" charset="0"/>
                <a:sym typeface="Helvetica Neue"/>
              </a:rPr>
              <a:t>Streamline processes by eliminating unnecessary policies, consolidating information, and appointing a single point of contact that can ensure that the community is operating as efficiently as possible with providers and other parties. </a:t>
            </a:r>
          </a:p>
          <a:p>
            <a:pPr marL="194728"/>
            <a:endParaRPr lang="en-US" spc="37" dirty="0">
              <a:latin typeface="Axiforma Light" panose="00000400000000000000" pitchFamily="50" charset="0"/>
              <a:sym typeface="Helvetica Neue"/>
            </a:endParaRPr>
          </a:p>
          <a:p>
            <a:pPr marL="194728"/>
            <a:r>
              <a:rPr lang="en-US" spc="37" dirty="0">
                <a:latin typeface="Axiforma Light" panose="00000400000000000000" pitchFamily="50" charset="0"/>
                <a:sym typeface="Helvetica Neue"/>
              </a:rPr>
              <a:t>Actions:</a:t>
            </a:r>
          </a:p>
          <a:p>
            <a:pPr marL="194728"/>
            <a:endParaRPr lang="en-US" spc="37" dirty="0">
              <a:latin typeface="Axiforma Light" panose="00000400000000000000" pitchFamily="50" charset="0"/>
              <a:sym typeface="Helvetica Neue"/>
            </a:endParaRPr>
          </a:p>
          <a:p>
            <a:pPr marL="194728"/>
            <a:r>
              <a:rPr lang="en-US" spc="37" dirty="0">
                <a:latin typeface="Axiforma Light" panose="00000400000000000000" pitchFamily="50" charset="0"/>
                <a:sym typeface="Helvetica Neue"/>
              </a:rPr>
              <a:t>This group shall appoint a single point of contact for all telecommunications infrastructure development projects..</a:t>
            </a:r>
          </a:p>
          <a:p>
            <a:endParaRPr lang="en-US" dirty="0"/>
          </a:p>
        </p:txBody>
      </p:sp>
      <p:pic>
        <p:nvPicPr>
          <p:cNvPr id="5" name="Picture 4">
            <a:extLst>
              <a:ext uri="{FF2B5EF4-FFF2-40B4-BE49-F238E27FC236}">
                <a16:creationId xmlns:a16="http://schemas.microsoft.com/office/drawing/2014/main" id="{A197CCBA-324C-4F70-BD3A-F33F9748AF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451834"/>
          </a:xfrm>
          <a:prstGeom prst="rect">
            <a:avLst/>
          </a:prstGeom>
        </p:spPr>
      </p:pic>
      <p:sp>
        <p:nvSpPr>
          <p:cNvPr id="4" name="TextBox 3">
            <a:extLst>
              <a:ext uri="{FF2B5EF4-FFF2-40B4-BE49-F238E27FC236}">
                <a16:creationId xmlns:a16="http://schemas.microsoft.com/office/drawing/2014/main" id="{59A8418C-51A2-4027-A7D0-61645786BFA5}"/>
              </a:ext>
            </a:extLst>
          </p:cNvPr>
          <p:cNvSpPr txBox="1"/>
          <p:nvPr/>
        </p:nvSpPr>
        <p:spPr>
          <a:xfrm>
            <a:off x="1947553" y="3040083"/>
            <a:ext cx="8835242" cy="1104405"/>
          </a:xfrm>
          <a:prstGeom prst="rect">
            <a:avLst/>
          </a:prstGeom>
          <a:noFill/>
          <a:ln>
            <a:noFill/>
          </a:ln>
        </p:spPr>
        <p:txBody>
          <a:bodyPr spcFirstLastPara="1" wrap="square" lIns="121900" tIns="121900" rIns="121900" bIns="121900" rtlCol="0" anchor="t" anchorCtr="0">
            <a:normAutofit fontScale="77500" lnSpcReduction="20000"/>
          </a:bodyPr>
          <a:lstStyle/>
          <a:p>
            <a:pPr marL="194728" indent="0" algn="ctr">
              <a:buNone/>
            </a:pPr>
            <a:endParaRPr lang="en-US" sz="8800" spc="37" dirty="0">
              <a:solidFill>
                <a:srgbClr val="65656A"/>
              </a:solidFill>
              <a:sym typeface="Helvetica Neue"/>
            </a:endParaRPr>
          </a:p>
        </p:txBody>
      </p:sp>
      <p:sp>
        <p:nvSpPr>
          <p:cNvPr id="6" name="Content Placeholder 2">
            <a:extLst>
              <a:ext uri="{FF2B5EF4-FFF2-40B4-BE49-F238E27FC236}">
                <a16:creationId xmlns:a16="http://schemas.microsoft.com/office/drawing/2014/main" id="{54401BDF-42AF-4AFF-BB53-C648EC0A614A}"/>
              </a:ext>
            </a:extLst>
          </p:cNvPr>
          <p:cNvSpPr txBox="1">
            <a:spLocks/>
          </p:cNvSpPr>
          <p:nvPr/>
        </p:nvSpPr>
        <p:spPr>
          <a:xfrm>
            <a:off x="146860" y="1775309"/>
            <a:ext cx="12045140" cy="53404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latin typeface="Axiforma Light" panose="00000400000000000000" pitchFamily="50" charset="0"/>
                <a:sym typeface="Helvetica Neue"/>
              </a:rPr>
              <a:t>Objective:  How do we reach the goal!</a:t>
            </a:r>
          </a:p>
          <a:p>
            <a:pPr marL="0" indent="0">
              <a:lnSpc>
                <a:spcPct val="100000"/>
              </a:lnSpc>
              <a:buNone/>
            </a:pPr>
            <a:endParaRPr lang="en-US" sz="2000" dirty="0">
              <a:latin typeface="Axiforma Light" panose="00000400000000000000" pitchFamily="50" charset="0"/>
              <a:sym typeface="Helvetica Neue"/>
            </a:endParaRPr>
          </a:p>
          <a:p>
            <a:pPr marL="194728">
              <a:lnSpc>
                <a:spcPct val="100000"/>
              </a:lnSpc>
            </a:pPr>
            <a:r>
              <a:rPr lang="en-US" sz="2000" dirty="0">
                <a:latin typeface="Axiforma Light" panose="00000400000000000000" pitchFamily="50" charset="0"/>
                <a:sym typeface="Helvetica Neue"/>
              </a:rPr>
              <a:t>Solicit and secure cities and county entities’ commitment to becoming a digital ready community in the next 6 months. </a:t>
            </a:r>
          </a:p>
          <a:p>
            <a:pPr marL="0" indent="0">
              <a:lnSpc>
                <a:spcPct val="100000"/>
              </a:lnSpc>
              <a:buNone/>
            </a:pPr>
            <a:endParaRPr lang="en-US" sz="2000" dirty="0">
              <a:latin typeface="Axiforma Light" panose="00000400000000000000" pitchFamily="50" charset="0"/>
              <a:sym typeface="Helvetica Neue"/>
            </a:endParaRPr>
          </a:p>
          <a:p>
            <a:pPr marL="194728">
              <a:lnSpc>
                <a:spcPct val="100000"/>
              </a:lnSpc>
            </a:pPr>
            <a:r>
              <a:rPr lang="en-US" sz="2000" b="1" dirty="0">
                <a:latin typeface="Axiforma Light" panose="00000400000000000000" pitchFamily="50" charset="0"/>
                <a:sym typeface="Helvetica Neue"/>
              </a:rPr>
              <a:t>Action 1:</a:t>
            </a:r>
            <a:r>
              <a:rPr lang="en-US" sz="2000" dirty="0">
                <a:latin typeface="Axiforma Light" panose="00000400000000000000" pitchFamily="50" charset="0"/>
                <a:sym typeface="Helvetica Neue"/>
              </a:rPr>
              <a:t>  </a:t>
            </a:r>
          </a:p>
          <a:p>
            <a:pPr marL="914400" lvl="2" indent="0">
              <a:lnSpc>
                <a:spcPct val="100000"/>
              </a:lnSpc>
              <a:buNone/>
            </a:pPr>
            <a:endParaRPr lang="en-US" dirty="0">
              <a:latin typeface="Axiforma Light" panose="00000400000000000000" pitchFamily="50" charset="0"/>
              <a:sym typeface="Helvetica Neue"/>
            </a:endParaRPr>
          </a:p>
          <a:p>
            <a:pPr lvl="2">
              <a:lnSpc>
                <a:spcPct val="100000"/>
              </a:lnSpc>
              <a:buFont typeface="Wingdings" panose="05000000000000000000" pitchFamily="2" charset="2"/>
              <a:buChar char="Ø"/>
            </a:pPr>
            <a:r>
              <a:rPr lang="en-US" dirty="0">
                <a:latin typeface="Axiforma Light" panose="00000400000000000000" pitchFamily="50" charset="0"/>
                <a:sym typeface="Helvetica Neue"/>
              </a:rPr>
              <a:t>Appoint single point of contact within the local government.</a:t>
            </a:r>
          </a:p>
          <a:p>
            <a:pPr marL="0" indent="0">
              <a:lnSpc>
                <a:spcPct val="100000"/>
              </a:lnSpc>
              <a:buNone/>
            </a:pPr>
            <a:r>
              <a:rPr lang="en-US" sz="2000" dirty="0">
                <a:latin typeface="Axiforma Light" panose="00000400000000000000" pitchFamily="50" charset="0"/>
                <a:sym typeface="Helvetica Neue"/>
              </a:rPr>
              <a:t>		This can be done by full-time or part-time hiring/providing a stipend/ re-organizing work loads/ sharing cost between entities, etc.…</a:t>
            </a:r>
          </a:p>
          <a:p>
            <a:pPr marL="0" indent="0">
              <a:lnSpc>
                <a:spcPct val="100000"/>
              </a:lnSpc>
              <a:buNone/>
            </a:pPr>
            <a:endParaRPr lang="en-US" sz="2000" dirty="0">
              <a:latin typeface="Axiforma Light" panose="00000400000000000000" pitchFamily="50" charset="0"/>
              <a:sym typeface="Helvetica Neue"/>
            </a:endParaRPr>
          </a:p>
          <a:p>
            <a:pPr lvl="2">
              <a:lnSpc>
                <a:spcPct val="100000"/>
              </a:lnSpc>
              <a:buFont typeface="Wingdings" panose="05000000000000000000" pitchFamily="2" charset="2"/>
              <a:buChar char="Ø"/>
            </a:pPr>
            <a:r>
              <a:rPr lang="en-US" dirty="0">
                <a:latin typeface="Axiforma Light" panose="00000400000000000000" pitchFamily="50" charset="0"/>
                <a:sym typeface="Helvetica Neue"/>
              </a:rPr>
              <a:t> Use resolutions or MOUs stating needs and goals,   </a:t>
            </a:r>
          </a:p>
          <a:p>
            <a:pPr marL="914400" lvl="2" indent="0">
              <a:lnSpc>
                <a:spcPct val="100000"/>
              </a:lnSpc>
              <a:buNone/>
            </a:pPr>
            <a:endParaRPr lang="en-US" dirty="0">
              <a:latin typeface="Axiforma Light" panose="00000400000000000000" pitchFamily="50" charset="0"/>
              <a:sym typeface="Helvetica Neue"/>
            </a:endParaRPr>
          </a:p>
          <a:p>
            <a:pPr lvl="2">
              <a:lnSpc>
                <a:spcPct val="100000"/>
              </a:lnSpc>
              <a:buFont typeface="Wingdings" panose="05000000000000000000" pitchFamily="2" charset="2"/>
              <a:buChar char="Ø"/>
            </a:pPr>
            <a:r>
              <a:rPr lang="en-US" dirty="0">
                <a:latin typeface="Axiforma Light" panose="00000400000000000000" pitchFamily="50" charset="0"/>
                <a:sym typeface="Helvetica Neue"/>
              </a:rPr>
              <a:t> Incorporate internet needs within the budget. </a:t>
            </a:r>
          </a:p>
          <a:p>
            <a:pPr marL="0" indent="0">
              <a:lnSpc>
                <a:spcPct val="120000"/>
              </a:lnSpc>
              <a:buNone/>
            </a:pPr>
            <a:endParaRPr lang="en-US" sz="2900" dirty="0">
              <a:latin typeface="Axiforma Light" panose="00000400000000000000" pitchFamily="50" charset="0"/>
              <a:sym typeface="Helvetica Neue"/>
            </a:endParaRPr>
          </a:p>
          <a:p>
            <a:pPr>
              <a:lnSpc>
                <a:spcPct val="120000"/>
              </a:lnSpc>
              <a:buFont typeface="Wingdings" panose="05000000000000000000" pitchFamily="2" charset="2"/>
              <a:buChar char="§"/>
            </a:pPr>
            <a:endParaRPr lang="en-US" sz="2200" dirty="0">
              <a:latin typeface="Axiforma Light" panose="00000400000000000000" pitchFamily="50" charset="0"/>
              <a:sym typeface="Helvetica Neue"/>
            </a:endParaRPr>
          </a:p>
          <a:p>
            <a:pPr marL="0" indent="0">
              <a:lnSpc>
                <a:spcPct val="120000"/>
              </a:lnSpc>
              <a:buNone/>
            </a:pPr>
            <a:endParaRPr lang="en-US" dirty="0">
              <a:latin typeface="Axiforma Light" panose="00000400000000000000" pitchFamily="50" charset="0"/>
              <a:sym typeface="Helvetica Neue"/>
            </a:endParaRPr>
          </a:p>
          <a:p>
            <a:endParaRPr lang="en-US" dirty="0"/>
          </a:p>
        </p:txBody>
      </p:sp>
      <p:sp>
        <p:nvSpPr>
          <p:cNvPr id="7" name="TextBox 6">
            <a:extLst>
              <a:ext uri="{FF2B5EF4-FFF2-40B4-BE49-F238E27FC236}">
                <a16:creationId xmlns:a16="http://schemas.microsoft.com/office/drawing/2014/main" id="{88372F13-FBBC-4869-A3B6-F81E2396EA17}"/>
              </a:ext>
            </a:extLst>
          </p:cNvPr>
          <p:cNvSpPr txBox="1"/>
          <p:nvPr/>
        </p:nvSpPr>
        <p:spPr>
          <a:xfrm>
            <a:off x="2084045" y="366065"/>
            <a:ext cx="4426915" cy="568221"/>
          </a:xfrm>
          <a:prstGeom prst="rect">
            <a:avLst/>
          </a:prstGeom>
          <a:noFill/>
          <a:ln>
            <a:noFill/>
          </a:ln>
        </p:spPr>
        <p:txBody>
          <a:bodyPr spcFirstLastPara="1" wrap="none" lIns="121900" tIns="121900" rIns="121900" bIns="121900" rtlCol="0" anchor="t" anchorCtr="0">
            <a:noAutofit/>
          </a:bodyPr>
          <a:lstStyle/>
          <a:p>
            <a:pPr marL="194728" indent="0" algn="ctr">
              <a:buNone/>
            </a:pPr>
            <a:r>
              <a:rPr lang="en-US" sz="2400" spc="37" dirty="0">
                <a:solidFill>
                  <a:schemeClr val="bg1"/>
                </a:solidFill>
                <a:latin typeface="Axiforma Light" panose="00000400000000000000" pitchFamily="50" charset="0"/>
                <a:sym typeface="Helvetica Neue"/>
              </a:rPr>
              <a:t>San Augustine  County:  Recommended Action Plan</a:t>
            </a:r>
          </a:p>
        </p:txBody>
      </p:sp>
    </p:spTree>
    <p:extLst>
      <p:ext uri="{BB962C8B-B14F-4D97-AF65-F5344CB8AC3E}">
        <p14:creationId xmlns:p14="http://schemas.microsoft.com/office/powerpoint/2010/main" val="3983729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970483"/>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40152EA3-78EF-416F-86FA-29819089D08F}"/>
              </a:ext>
            </a:extLst>
          </p:cNvPr>
          <p:cNvSpPr txBox="1"/>
          <p:nvPr/>
        </p:nvSpPr>
        <p:spPr>
          <a:xfrm rot="10800000" flipV="1">
            <a:off x="508000" y="224832"/>
            <a:ext cx="7827666" cy="800100"/>
          </a:xfrm>
          <a:prstGeom prst="rect">
            <a:avLst/>
          </a:prstGeom>
          <a:noFill/>
          <a:ln>
            <a:noFill/>
          </a:ln>
        </p:spPr>
        <p:txBody>
          <a:bodyPr spcFirstLastPara="1" wrap="square" lIns="121900" tIns="121900" rIns="121900" bIns="121900" rtlCol="0" anchor="t" anchorCtr="0">
            <a:normAutofit fontScale="47500" lnSpcReduction="20000"/>
          </a:bodyPr>
          <a:lstStyle/>
          <a:p>
            <a:pPr marL="194728" indent="0" algn="ctr">
              <a:buNone/>
            </a:pPr>
            <a:endParaRPr lang="en-US" sz="8800" spc="37" dirty="0">
              <a:solidFill>
                <a:srgbClr val="65656A"/>
              </a:solidFill>
              <a:sym typeface="Helvetica Neue"/>
            </a:endParaRPr>
          </a:p>
        </p:txBody>
      </p:sp>
      <p:sp>
        <p:nvSpPr>
          <p:cNvPr id="5" name="TextBox 4">
            <a:extLst>
              <a:ext uri="{FF2B5EF4-FFF2-40B4-BE49-F238E27FC236}">
                <a16:creationId xmlns:a16="http://schemas.microsoft.com/office/drawing/2014/main" id="{3C631053-31BC-4447-AB4F-E9011CA7B920}"/>
              </a:ext>
            </a:extLst>
          </p:cNvPr>
          <p:cNvSpPr txBox="1"/>
          <p:nvPr/>
        </p:nvSpPr>
        <p:spPr>
          <a:xfrm>
            <a:off x="120580" y="355601"/>
            <a:ext cx="9365064" cy="669330"/>
          </a:xfrm>
          <a:prstGeom prst="rect">
            <a:avLst/>
          </a:prstGeom>
          <a:noFill/>
          <a:ln>
            <a:noFill/>
          </a:ln>
        </p:spPr>
        <p:txBody>
          <a:bodyPr spcFirstLastPara="1" wrap="square" lIns="121900" tIns="121900" rIns="121900" bIns="121900" rtlCol="0" anchor="t" anchorCtr="0">
            <a:normAutofit/>
          </a:bodyPr>
          <a:lstStyle/>
          <a:p>
            <a:pPr marL="194728" indent="0">
              <a:buNone/>
            </a:pPr>
            <a:r>
              <a:rPr lang="en-US" sz="2400" spc="37" dirty="0">
                <a:solidFill>
                  <a:schemeClr val="bg1"/>
                </a:solidFill>
                <a:latin typeface="Axiforma Light" panose="00000400000000000000" pitchFamily="50" charset="0"/>
                <a:sym typeface="Helvetica Neue"/>
              </a:rPr>
              <a:t>San Augustine County Broadband Sectors’ Results</a:t>
            </a:r>
          </a:p>
        </p:txBody>
      </p:sp>
      <p:graphicFrame>
        <p:nvGraphicFramePr>
          <p:cNvPr id="14" name="Table 13">
            <a:extLst>
              <a:ext uri="{FF2B5EF4-FFF2-40B4-BE49-F238E27FC236}">
                <a16:creationId xmlns:a16="http://schemas.microsoft.com/office/drawing/2014/main" id="{9BED7FAF-E2A3-4566-B08B-450030BE922A}"/>
              </a:ext>
            </a:extLst>
          </p:cNvPr>
          <p:cNvGraphicFramePr>
            <a:graphicFrameLocks noGrp="1"/>
          </p:cNvGraphicFramePr>
          <p:nvPr>
            <p:extLst>
              <p:ext uri="{D42A27DB-BD31-4B8C-83A1-F6EECF244321}">
                <p14:modId xmlns:p14="http://schemas.microsoft.com/office/powerpoint/2010/main" val="2321600963"/>
              </p:ext>
            </p:extLst>
          </p:nvPr>
        </p:nvGraphicFramePr>
        <p:xfrm>
          <a:off x="120581" y="1465634"/>
          <a:ext cx="11922485" cy="5308448"/>
        </p:xfrm>
        <a:graphic>
          <a:graphicData uri="http://schemas.openxmlformats.org/drawingml/2006/table">
            <a:tbl>
              <a:tblPr>
                <a:tableStyleId>{5C22544A-7EE6-4342-B048-85BDC9FD1C3A}</a:tableStyleId>
              </a:tblPr>
              <a:tblGrid>
                <a:gridCol w="1752049">
                  <a:extLst>
                    <a:ext uri="{9D8B030D-6E8A-4147-A177-3AD203B41FA5}">
                      <a16:colId xmlns:a16="http://schemas.microsoft.com/office/drawing/2014/main" val="2072428797"/>
                    </a:ext>
                  </a:extLst>
                </a:gridCol>
                <a:gridCol w="1225010">
                  <a:extLst>
                    <a:ext uri="{9D8B030D-6E8A-4147-A177-3AD203B41FA5}">
                      <a16:colId xmlns:a16="http://schemas.microsoft.com/office/drawing/2014/main" val="2630467664"/>
                    </a:ext>
                  </a:extLst>
                </a:gridCol>
                <a:gridCol w="1225010">
                  <a:extLst>
                    <a:ext uri="{9D8B030D-6E8A-4147-A177-3AD203B41FA5}">
                      <a16:colId xmlns:a16="http://schemas.microsoft.com/office/drawing/2014/main" val="1325951806"/>
                    </a:ext>
                  </a:extLst>
                </a:gridCol>
                <a:gridCol w="1096812">
                  <a:extLst>
                    <a:ext uri="{9D8B030D-6E8A-4147-A177-3AD203B41FA5}">
                      <a16:colId xmlns:a16="http://schemas.microsoft.com/office/drawing/2014/main" val="3863887082"/>
                    </a:ext>
                  </a:extLst>
                </a:gridCol>
                <a:gridCol w="1225010">
                  <a:extLst>
                    <a:ext uri="{9D8B030D-6E8A-4147-A177-3AD203B41FA5}">
                      <a16:colId xmlns:a16="http://schemas.microsoft.com/office/drawing/2014/main" val="203916224"/>
                    </a:ext>
                  </a:extLst>
                </a:gridCol>
                <a:gridCol w="1259592">
                  <a:extLst>
                    <a:ext uri="{9D8B030D-6E8A-4147-A177-3AD203B41FA5}">
                      <a16:colId xmlns:a16="http://schemas.microsoft.com/office/drawing/2014/main" val="1312534647"/>
                    </a:ext>
                  </a:extLst>
                </a:gridCol>
                <a:gridCol w="1148217">
                  <a:extLst>
                    <a:ext uri="{9D8B030D-6E8A-4147-A177-3AD203B41FA5}">
                      <a16:colId xmlns:a16="http://schemas.microsoft.com/office/drawing/2014/main" val="503345494"/>
                    </a:ext>
                  </a:extLst>
                </a:gridCol>
                <a:gridCol w="1148217">
                  <a:extLst>
                    <a:ext uri="{9D8B030D-6E8A-4147-A177-3AD203B41FA5}">
                      <a16:colId xmlns:a16="http://schemas.microsoft.com/office/drawing/2014/main" val="2648999609"/>
                    </a:ext>
                  </a:extLst>
                </a:gridCol>
                <a:gridCol w="1842568">
                  <a:extLst>
                    <a:ext uri="{9D8B030D-6E8A-4147-A177-3AD203B41FA5}">
                      <a16:colId xmlns:a16="http://schemas.microsoft.com/office/drawing/2014/main" val="611621387"/>
                    </a:ext>
                  </a:extLst>
                </a:gridCol>
              </a:tblGrid>
              <a:tr h="834674">
                <a:tc>
                  <a:txBody>
                    <a:bodyPr/>
                    <a:lstStyle/>
                    <a:p>
                      <a:pPr algn="ctr" fontAlgn="ctr"/>
                      <a:r>
                        <a:rPr lang="en-US" sz="1100" u="none" strike="noStrike" dirty="0">
                          <a:effectLst/>
                        </a:rPr>
                        <a:t>San Augustine County</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ctr" fontAlgn="ctr"/>
                      <a:r>
                        <a:rPr lang="en-US" sz="1100" u="none" strike="noStrike" dirty="0">
                          <a:effectLst/>
                        </a:rPr>
                        <a:t>Suggested Min.</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ctr" fontAlgn="ctr"/>
                      <a:r>
                        <a:rPr lang="en-US" sz="1100" u="none" strike="noStrike" dirty="0">
                          <a:effectLst/>
                        </a:rPr>
                        <a:t>Total Responses</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ctr" fontAlgn="ctr"/>
                      <a:r>
                        <a:rPr lang="en-US" sz="1100" u="none" strike="noStrike" dirty="0">
                          <a:effectLst/>
                        </a:rPr>
                        <a:t>Total Responses2</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ctr" fontAlgn="ctr"/>
                      <a:r>
                        <a:rPr lang="en-US" sz="1100" u="none" strike="noStrike" dirty="0">
                          <a:effectLst/>
                        </a:rPr>
                        <a:t>Total Responses3</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ctr" fontAlgn="ctr"/>
                      <a:r>
                        <a:rPr lang="en-US" sz="1100" u="none" strike="noStrike" dirty="0">
                          <a:effectLst/>
                        </a:rPr>
                        <a:t>Total Responses4</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ctr" fontAlgn="ctr"/>
                      <a:r>
                        <a:rPr lang="en-US" sz="1100" u="none" strike="noStrike" dirty="0">
                          <a:effectLst/>
                        </a:rPr>
                        <a:t>Total Responses5</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ctr" fontAlgn="ctr"/>
                      <a:r>
                        <a:rPr lang="en-US" sz="1100" u="none" strike="noStrike" dirty="0">
                          <a:effectLst/>
                        </a:rPr>
                        <a:t>Total Responses </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ctr" fontAlgn="ctr"/>
                      <a:r>
                        <a:rPr lang="en-US" sz="1100" u="none" strike="noStrike" dirty="0">
                          <a:effectLst/>
                        </a:rPr>
                        <a:t>Total Responses6</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extLst>
                  <a:ext uri="{0D108BD9-81ED-4DB2-BD59-A6C34878D82A}">
                    <a16:rowId xmlns:a16="http://schemas.microsoft.com/office/drawing/2014/main" val="1452079953"/>
                  </a:ext>
                </a:extLst>
              </a:tr>
              <a:tr h="407943">
                <a:tc>
                  <a:txBody>
                    <a:bodyPr/>
                    <a:lstStyle/>
                    <a:p>
                      <a:pPr algn="ctr" fontAlgn="ctr"/>
                      <a:r>
                        <a:rPr lang="en-US" sz="1100" u="none" strike="noStrike" dirty="0">
                          <a:effectLst/>
                        </a:rPr>
                        <a:t>Sectors</a:t>
                      </a:r>
                      <a:endParaRPr lang="en-US" sz="1100" b="0"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ctr" fontAlgn="ctr"/>
                      <a:r>
                        <a:rPr lang="en-US" sz="1100" u="none" strike="noStrike">
                          <a:effectLst/>
                        </a:rPr>
                        <a:t>Target</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ctr" fontAlgn="ctr"/>
                      <a:r>
                        <a:rPr lang="en-US" sz="1100" u="none" strike="noStrike">
                          <a:effectLst/>
                        </a:rPr>
                        <a:t>13-Dec.2020</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ctr" fontAlgn="ctr"/>
                      <a:r>
                        <a:rPr lang="en-US" sz="1100" u="none" strike="noStrike">
                          <a:effectLst/>
                        </a:rPr>
                        <a:t>03-Jan.2021</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ctr" fontAlgn="ctr"/>
                      <a:r>
                        <a:rPr lang="en-US" sz="1100" u="none" strike="noStrike" dirty="0">
                          <a:effectLst/>
                        </a:rPr>
                        <a:t>10-Jan.2021</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ctr" fontAlgn="ctr"/>
                      <a:r>
                        <a:rPr lang="en-US" sz="1100" u="none" strike="noStrike" dirty="0">
                          <a:effectLst/>
                        </a:rPr>
                        <a:t>17-Jan.2021</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ctr" fontAlgn="ctr"/>
                      <a:r>
                        <a:rPr lang="en-US" sz="1100" u="none" strike="noStrike" dirty="0">
                          <a:effectLst/>
                        </a:rPr>
                        <a:t>1/24/2021</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ctr" fontAlgn="ctr"/>
                      <a:r>
                        <a:rPr lang="en-US" sz="1100" u="none" strike="noStrike" dirty="0">
                          <a:effectLst/>
                        </a:rPr>
                        <a:t>1/31/2021</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ctr" fontAlgn="ctr"/>
                      <a:r>
                        <a:rPr lang="en-US" sz="1100" u="none" strike="noStrike" dirty="0">
                          <a:effectLst/>
                        </a:rPr>
                        <a:t>2/7/2021</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extLst>
                  <a:ext uri="{0D108BD9-81ED-4DB2-BD59-A6C34878D82A}">
                    <a16:rowId xmlns:a16="http://schemas.microsoft.com/office/drawing/2014/main" val="2839106582"/>
                  </a:ext>
                </a:extLst>
              </a:tr>
              <a:tr h="407943">
                <a:tc>
                  <a:txBody>
                    <a:bodyPr/>
                    <a:lstStyle/>
                    <a:p>
                      <a:pPr algn="l" fontAlgn="ctr"/>
                      <a:r>
                        <a:rPr lang="en-US" sz="1100" u="none" strike="noStrike" dirty="0">
                          <a:effectLst/>
                        </a:rPr>
                        <a:t>Residential </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r" fontAlgn="ctr"/>
                      <a:r>
                        <a:rPr lang="en-US" sz="1100" u="none" strike="noStrike" dirty="0">
                          <a:effectLst/>
                        </a:rPr>
                        <a:t>340</a:t>
                      </a:r>
                      <a:endParaRPr lang="en-US" sz="1100" b="0"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r" fontAlgn="ctr"/>
                      <a:r>
                        <a:rPr lang="en-US" sz="1100" u="none" strike="noStrike" dirty="0">
                          <a:effectLst/>
                        </a:rPr>
                        <a:t>203</a:t>
                      </a:r>
                      <a:endParaRPr lang="en-US" sz="1100" b="0"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268</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294</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299</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301</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302</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303</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extLst>
                  <a:ext uri="{0D108BD9-81ED-4DB2-BD59-A6C34878D82A}">
                    <a16:rowId xmlns:a16="http://schemas.microsoft.com/office/drawing/2014/main" val="3397505621"/>
                  </a:ext>
                </a:extLst>
              </a:tr>
              <a:tr h="407943">
                <a:tc>
                  <a:txBody>
                    <a:bodyPr/>
                    <a:lstStyle/>
                    <a:p>
                      <a:pPr algn="l" fontAlgn="ctr"/>
                      <a:r>
                        <a:rPr lang="en-US" sz="1100" u="none" strike="noStrike" dirty="0">
                          <a:effectLst/>
                        </a:rPr>
                        <a:t>Business</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r" fontAlgn="ctr"/>
                      <a:r>
                        <a:rPr lang="en-US" sz="1100" u="none" strike="noStrike">
                          <a:effectLst/>
                        </a:rPr>
                        <a:t>30</a:t>
                      </a:r>
                      <a:endParaRPr lang="en-US" sz="1100" b="0"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r" fontAlgn="ctr"/>
                      <a:r>
                        <a:rPr lang="en-US" sz="1100" u="none" strike="noStrike" dirty="0">
                          <a:effectLst/>
                        </a:rPr>
                        <a:t>13</a:t>
                      </a:r>
                      <a:endParaRPr lang="en-US" sz="1100" b="0"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16</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17</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18</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18</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18</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18</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extLst>
                  <a:ext uri="{0D108BD9-81ED-4DB2-BD59-A6C34878D82A}">
                    <a16:rowId xmlns:a16="http://schemas.microsoft.com/office/drawing/2014/main" val="1736086449"/>
                  </a:ext>
                </a:extLst>
              </a:tr>
              <a:tr h="407943">
                <a:tc>
                  <a:txBody>
                    <a:bodyPr/>
                    <a:lstStyle/>
                    <a:p>
                      <a:pPr algn="l" fontAlgn="ctr"/>
                      <a:r>
                        <a:rPr lang="en-US" sz="1100" u="none" strike="noStrike" dirty="0">
                          <a:effectLst/>
                        </a:rPr>
                        <a:t>Public Safety</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r" fontAlgn="ctr"/>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r" fontAlgn="ctr"/>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3</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3</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3</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3</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3</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3</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extLst>
                  <a:ext uri="{0D108BD9-81ED-4DB2-BD59-A6C34878D82A}">
                    <a16:rowId xmlns:a16="http://schemas.microsoft.com/office/drawing/2014/main" val="1345064429"/>
                  </a:ext>
                </a:extLst>
              </a:tr>
              <a:tr h="407943">
                <a:tc>
                  <a:txBody>
                    <a:bodyPr/>
                    <a:lstStyle/>
                    <a:p>
                      <a:pPr algn="l" fontAlgn="ctr"/>
                      <a:r>
                        <a:rPr lang="en-US" sz="1100" u="none" strike="noStrike" dirty="0">
                          <a:effectLst/>
                        </a:rPr>
                        <a:t>Library &amp; Community Org</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r" fontAlgn="ctr"/>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r" fontAlgn="ctr"/>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1</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1</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1</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1</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1</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1</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extLst>
                  <a:ext uri="{0D108BD9-81ED-4DB2-BD59-A6C34878D82A}">
                    <a16:rowId xmlns:a16="http://schemas.microsoft.com/office/drawing/2014/main" val="1718398597"/>
                  </a:ext>
                </a:extLst>
              </a:tr>
              <a:tr h="407943">
                <a:tc>
                  <a:txBody>
                    <a:bodyPr/>
                    <a:lstStyle/>
                    <a:p>
                      <a:pPr algn="l" fontAlgn="ctr"/>
                      <a:r>
                        <a:rPr lang="en-US" sz="1100" u="none" strike="noStrike" dirty="0">
                          <a:effectLst/>
                        </a:rPr>
                        <a:t>Agriculture</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r" fontAlgn="ctr"/>
                      <a:r>
                        <a:rPr lang="en-US" sz="1100" u="none" strike="noStrike">
                          <a:effectLst/>
                        </a:rPr>
                        <a:t>30</a:t>
                      </a:r>
                      <a:endParaRPr lang="en-US" sz="1100" b="0"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r" fontAlgn="ctr"/>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7</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7</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7</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7</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7</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7</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extLst>
                  <a:ext uri="{0D108BD9-81ED-4DB2-BD59-A6C34878D82A}">
                    <a16:rowId xmlns:a16="http://schemas.microsoft.com/office/drawing/2014/main" val="901446134"/>
                  </a:ext>
                </a:extLst>
              </a:tr>
              <a:tr h="407943">
                <a:tc>
                  <a:txBody>
                    <a:bodyPr/>
                    <a:lstStyle/>
                    <a:p>
                      <a:pPr algn="l" fontAlgn="ctr"/>
                      <a:r>
                        <a:rPr lang="en-US" sz="1100" u="none" strike="noStrike" dirty="0">
                          <a:effectLst/>
                        </a:rPr>
                        <a:t>K-12 Education</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r" fontAlgn="ctr"/>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r" fontAlgn="ctr"/>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3</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4</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4</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4</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4</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4</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extLst>
                  <a:ext uri="{0D108BD9-81ED-4DB2-BD59-A6C34878D82A}">
                    <a16:rowId xmlns:a16="http://schemas.microsoft.com/office/drawing/2014/main" val="3229140903"/>
                  </a:ext>
                </a:extLst>
              </a:tr>
              <a:tr h="407943">
                <a:tc>
                  <a:txBody>
                    <a:bodyPr/>
                    <a:lstStyle/>
                    <a:p>
                      <a:pPr algn="l" fontAlgn="ctr"/>
                      <a:r>
                        <a:rPr lang="en-US" sz="1100" u="none" strike="noStrike" dirty="0">
                          <a:effectLst/>
                        </a:rPr>
                        <a:t>Higher ED</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r" fontAlgn="ctr"/>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r" fontAlgn="ctr"/>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0</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0</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0</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0</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0</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0</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extLst>
                  <a:ext uri="{0D108BD9-81ED-4DB2-BD59-A6C34878D82A}">
                    <a16:rowId xmlns:a16="http://schemas.microsoft.com/office/drawing/2014/main" val="2013282646"/>
                  </a:ext>
                </a:extLst>
              </a:tr>
              <a:tr h="407943">
                <a:tc>
                  <a:txBody>
                    <a:bodyPr/>
                    <a:lstStyle/>
                    <a:p>
                      <a:pPr algn="l" fontAlgn="ctr"/>
                      <a:r>
                        <a:rPr lang="en-US" sz="1100" u="none" strike="noStrike" dirty="0">
                          <a:effectLst/>
                        </a:rPr>
                        <a:t>Healthcare</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r" fontAlgn="ctr"/>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r" fontAlgn="ctr"/>
                      <a:r>
                        <a:rPr lang="en-US" sz="1100" u="none" strike="noStrike">
                          <a:effectLst/>
                        </a:rPr>
                        <a:t>1</a:t>
                      </a:r>
                      <a:endParaRPr lang="en-US" sz="1100" b="0"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1</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1</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1</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1</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1</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1</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extLst>
                  <a:ext uri="{0D108BD9-81ED-4DB2-BD59-A6C34878D82A}">
                    <a16:rowId xmlns:a16="http://schemas.microsoft.com/office/drawing/2014/main" val="3248800924"/>
                  </a:ext>
                </a:extLst>
              </a:tr>
              <a:tr h="407943">
                <a:tc>
                  <a:txBody>
                    <a:bodyPr/>
                    <a:lstStyle/>
                    <a:p>
                      <a:pPr algn="l" fontAlgn="ctr"/>
                      <a:r>
                        <a:rPr lang="en-US" sz="1100" u="none" strike="noStrike" dirty="0">
                          <a:effectLst/>
                        </a:rPr>
                        <a:t>Government</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r" fontAlgn="ctr"/>
                      <a:r>
                        <a:rPr lang="en-US" sz="1100" u="none" strike="noStrike">
                          <a:effectLst/>
                        </a:rPr>
                        <a:t>3</a:t>
                      </a:r>
                      <a:endParaRPr lang="en-US" sz="1100" b="0"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r" fontAlgn="ctr"/>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2</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2</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2</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2</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2</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2</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extLst>
                  <a:ext uri="{0D108BD9-81ED-4DB2-BD59-A6C34878D82A}">
                    <a16:rowId xmlns:a16="http://schemas.microsoft.com/office/drawing/2014/main" val="3821920704"/>
                  </a:ext>
                </a:extLst>
              </a:tr>
              <a:tr h="394344">
                <a:tc>
                  <a:txBody>
                    <a:bodyPr/>
                    <a:lstStyle/>
                    <a:p>
                      <a:pPr algn="l" fontAlgn="ctr"/>
                      <a:r>
                        <a:rPr lang="en-US" sz="1100" u="none" strike="noStrike" dirty="0">
                          <a:effectLst/>
                        </a:rPr>
                        <a:t>Totals</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60000"/>
                        <a:lumOff val="40000"/>
                      </a:schemeClr>
                    </a:solidFill>
                  </a:tcPr>
                </a:tc>
                <a:tc>
                  <a:txBody>
                    <a:bodyPr/>
                    <a:lstStyle/>
                    <a:p>
                      <a:pPr algn="r" fontAlgn="ctr"/>
                      <a:r>
                        <a:rPr lang="en-US" sz="1100" u="none" strike="noStrike">
                          <a:effectLst/>
                        </a:rPr>
                        <a:t>415</a:t>
                      </a:r>
                      <a:endParaRPr lang="en-US" sz="1100" b="0"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r" fontAlgn="ctr"/>
                      <a:r>
                        <a:rPr lang="en-US" sz="1100" u="none" strike="noStrike">
                          <a:effectLst/>
                        </a:rPr>
                        <a:t>227</a:t>
                      </a:r>
                      <a:endParaRPr lang="en-US" sz="1100" b="0"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301</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329</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a:effectLst/>
                        </a:rPr>
                        <a:t>335</a:t>
                      </a:r>
                      <a:endParaRPr lang="en-US" sz="1100" b="1" i="0" u="none" strike="noStrike">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r" fontAlgn="b"/>
                      <a:r>
                        <a:rPr lang="en-US" sz="1100" u="none" strike="noStrike" dirty="0">
                          <a:effectLst/>
                        </a:rPr>
                        <a:t>337</a:t>
                      </a:r>
                      <a:endParaRPr lang="en-US" sz="1100" b="0" i="0" u="none" strike="noStrike" dirty="0">
                        <a:solidFill>
                          <a:srgbClr val="000000"/>
                        </a:solidFill>
                        <a:effectLst/>
                        <a:latin typeface="Calibri" panose="020F0502020204030204" pitchFamily="34" charset="0"/>
                      </a:endParaRPr>
                    </a:p>
                  </a:txBody>
                  <a:tcPr marL="6282" marR="6282" marT="6282" marB="0" anchor="b">
                    <a:solidFill>
                      <a:schemeClr val="accent4">
                        <a:lumMod val="20000"/>
                        <a:lumOff val="80000"/>
                      </a:schemeClr>
                    </a:solidFill>
                  </a:tcPr>
                </a:tc>
                <a:tc>
                  <a:txBody>
                    <a:bodyPr/>
                    <a:lstStyle/>
                    <a:p>
                      <a:pPr algn="ctr" fontAlgn="ctr"/>
                      <a:r>
                        <a:rPr lang="en-US" sz="1100" u="none" strike="noStrike" dirty="0">
                          <a:effectLst/>
                        </a:rPr>
                        <a:t>338</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tc>
                  <a:txBody>
                    <a:bodyPr/>
                    <a:lstStyle/>
                    <a:p>
                      <a:pPr algn="ctr" fontAlgn="ctr"/>
                      <a:r>
                        <a:rPr lang="en-US" sz="1100" u="none" strike="noStrike" dirty="0">
                          <a:effectLst/>
                        </a:rPr>
                        <a:t>339</a:t>
                      </a:r>
                      <a:endParaRPr lang="en-US" sz="1100" b="1" i="0" u="none" strike="noStrike" dirty="0">
                        <a:solidFill>
                          <a:srgbClr val="000000"/>
                        </a:solidFill>
                        <a:effectLst/>
                        <a:latin typeface="Calibri" panose="020F0502020204030204" pitchFamily="34" charset="0"/>
                      </a:endParaRPr>
                    </a:p>
                  </a:txBody>
                  <a:tcPr marL="6282" marR="6282" marT="6282" marB="0" anchor="ctr">
                    <a:solidFill>
                      <a:schemeClr val="accent4">
                        <a:lumMod val="20000"/>
                        <a:lumOff val="80000"/>
                      </a:schemeClr>
                    </a:solidFill>
                  </a:tcPr>
                </a:tc>
                <a:extLst>
                  <a:ext uri="{0D108BD9-81ED-4DB2-BD59-A6C34878D82A}">
                    <a16:rowId xmlns:a16="http://schemas.microsoft.com/office/drawing/2014/main" val="4122732234"/>
                  </a:ext>
                </a:extLst>
              </a:tr>
            </a:tbl>
          </a:graphicData>
        </a:graphic>
      </p:graphicFrame>
    </p:spTree>
    <p:extLst>
      <p:ext uri="{BB962C8B-B14F-4D97-AF65-F5344CB8AC3E}">
        <p14:creationId xmlns:p14="http://schemas.microsoft.com/office/powerpoint/2010/main" val="31781181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DAE5-5806-47B9-905C-BCF423B06400}"/>
              </a:ext>
            </a:extLst>
          </p:cNvPr>
          <p:cNvSpPr>
            <a:spLocks noGrp="1"/>
          </p:cNvSpPr>
          <p:nvPr>
            <p:ph type="title"/>
          </p:nvPr>
        </p:nvSpPr>
        <p:spPr>
          <a:xfrm>
            <a:off x="0" y="1"/>
            <a:ext cx="12192000" cy="1439185"/>
          </a:xfrm>
        </p:spPr>
        <p:txBody>
          <a:bodyPr/>
          <a:lstStyle/>
          <a:p>
            <a:endParaRPr lang="en-US" dirty="0"/>
          </a:p>
        </p:txBody>
      </p:sp>
      <p:sp>
        <p:nvSpPr>
          <p:cNvPr id="3" name="Content Placeholder 2">
            <a:extLst>
              <a:ext uri="{FF2B5EF4-FFF2-40B4-BE49-F238E27FC236}">
                <a16:creationId xmlns:a16="http://schemas.microsoft.com/office/drawing/2014/main" id="{45EC580B-C394-4865-9602-0EBAAFE95137}"/>
              </a:ext>
            </a:extLst>
          </p:cNvPr>
          <p:cNvSpPr>
            <a:spLocks noGrp="1"/>
          </p:cNvSpPr>
          <p:nvPr>
            <p:ph idx="1"/>
          </p:nvPr>
        </p:nvSpPr>
        <p:spPr/>
        <p:txBody>
          <a:bodyPr>
            <a:normAutofit fontScale="92500" lnSpcReduction="10000"/>
          </a:bodyPr>
          <a:lstStyle/>
          <a:p>
            <a:pPr marL="194728"/>
            <a:r>
              <a:rPr lang="en-US" spc="37" dirty="0">
                <a:latin typeface="Axiforma Light" panose="00000400000000000000" pitchFamily="50" charset="0"/>
                <a:sym typeface="Helvetica Neue"/>
              </a:rPr>
              <a:t>Goal:  </a:t>
            </a:r>
          </a:p>
          <a:p>
            <a:pPr marL="194728"/>
            <a:endParaRPr lang="en-US" spc="37" dirty="0">
              <a:latin typeface="Axiforma Light" panose="00000400000000000000" pitchFamily="50" charset="0"/>
              <a:sym typeface="Helvetica Neue"/>
            </a:endParaRPr>
          </a:p>
          <a:p>
            <a:pPr marL="194728"/>
            <a:r>
              <a:rPr lang="en-US" spc="37" dirty="0">
                <a:latin typeface="Axiforma Light" panose="00000400000000000000" pitchFamily="50" charset="0"/>
                <a:sym typeface="Helvetica Neue"/>
              </a:rPr>
              <a:t>Streamline processes by eliminating unnecessary policies, consolidating information, and appointing a single point of contact that can ensure that the community is operating as efficiently as possible with providers and other parties. </a:t>
            </a:r>
          </a:p>
          <a:p>
            <a:pPr marL="194728"/>
            <a:endParaRPr lang="en-US" spc="37" dirty="0">
              <a:latin typeface="Axiforma Light" panose="00000400000000000000" pitchFamily="50" charset="0"/>
              <a:sym typeface="Helvetica Neue"/>
            </a:endParaRPr>
          </a:p>
          <a:p>
            <a:pPr marL="194728"/>
            <a:r>
              <a:rPr lang="en-US" spc="37" dirty="0">
                <a:latin typeface="Axiforma Light" panose="00000400000000000000" pitchFamily="50" charset="0"/>
                <a:sym typeface="Helvetica Neue"/>
              </a:rPr>
              <a:t>Actions:</a:t>
            </a:r>
          </a:p>
          <a:p>
            <a:pPr marL="194728"/>
            <a:endParaRPr lang="en-US" spc="37" dirty="0">
              <a:latin typeface="Axiforma Light" panose="00000400000000000000" pitchFamily="50" charset="0"/>
              <a:sym typeface="Helvetica Neue"/>
            </a:endParaRPr>
          </a:p>
          <a:p>
            <a:pPr marL="194728"/>
            <a:r>
              <a:rPr lang="en-US" spc="37" dirty="0">
                <a:latin typeface="Axiforma Light" panose="00000400000000000000" pitchFamily="50" charset="0"/>
                <a:sym typeface="Helvetica Neue"/>
              </a:rPr>
              <a:t>This group shall appoint a single point of contact for all telecommunications infrastructure development projects..</a:t>
            </a:r>
          </a:p>
          <a:p>
            <a:endParaRPr lang="en-US" dirty="0"/>
          </a:p>
        </p:txBody>
      </p:sp>
      <p:pic>
        <p:nvPicPr>
          <p:cNvPr id="5" name="Picture 4">
            <a:extLst>
              <a:ext uri="{FF2B5EF4-FFF2-40B4-BE49-F238E27FC236}">
                <a16:creationId xmlns:a16="http://schemas.microsoft.com/office/drawing/2014/main" id="{A197CCBA-324C-4F70-BD3A-F33F9748AF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7451834"/>
          </a:xfrm>
          <a:prstGeom prst="rect">
            <a:avLst/>
          </a:prstGeom>
        </p:spPr>
      </p:pic>
      <p:sp>
        <p:nvSpPr>
          <p:cNvPr id="4" name="TextBox 3">
            <a:extLst>
              <a:ext uri="{FF2B5EF4-FFF2-40B4-BE49-F238E27FC236}">
                <a16:creationId xmlns:a16="http://schemas.microsoft.com/office/drawing/2014/main" id="{59A8418C-51A2-4027-A7D0-61645786BFA5}"/>
              </a:ext>
            </a:extLst>
          </p:cNvPr>
          <p:cNvSpPr txBox="1"/>
          <p:nvPr/>
        </p:nvSpPr>
        <p:spPr>
          <a:xfrm>
            <a:off x="1947553" y="3040083"/>
            <a:ext cx="8835242" cy="1104405"/>
          </a:xfrm>
          <a:prstGeom prst="rect">
            <a:avLst/>
          </a:prstGeom>
          <a:noFill/>
          <a:ln>
            <a:noFill/>
          </a:ln>
        </p:spPr>
        <p:txBody>
          <a:bodyPr spcFirstLastPara="1" wrap="square" lIns="121900" tIns="121900" rIns="121900" bIns="121900" rtlCol="0" anchor="t" anchorCtr="0">
            <a:normAutofit fontScale="77500" lnSpcReduction="20000"/>
          </a:bodyPr>
          <a:lstStyle/>
          <a:p>
            <a:pPr marL="194728" indent="0" algn="ctr">
              <a:buNone/>
            </a:pPr>
            <a:endParaRPr lang="en-US" sz="8800" spc="37" dirty="0">
              <a:solidFill>
                <a:srgbClr val="65656A"/>
              </a:solidFill>
              <a:sym typeface="Helvetica Neue"/>
            </a:endParaRPr>
          </a:p>
        </p:txBody>
      </p:sp>
      <p:sp>
        <p:nvSpPr>
          <p:cNvPr id="6" name="Content Placeholder 2">
            <a:extLst>
              <a:ext uri="{FF2B5EF4-FFF2-40B4-BE49-F238E27FC236}">
                <a16:creationId xmlns:a16="http://schemas.microsoft.com/office/drawing/2014/main" id="{54401BDF-42AF-4AFF-BB53-C648EC0A614A}"/>
              </a:ext>
            </a:extLst>
          </p:cNvPr>
          <p:cNvSpPr txBox="1">
            <a:spLocks/>
          </p:cNvSpPr>
          <p:nvPr/>
        </p:nvSpPr>
        <p:spPr>
          <a:xfrm>
            <a:off x="288966" y="1708605"/>
            <a:ext cx="11614067" cy="54738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latin typeface="Axiforma Light" panose="00000400000000000000" pitchFamily="50" charset="0"/>
              </a:rPr>
              <a:t>Who is in charge: </a:t>
            </a:r>
          </a:p>
          <a:p>
            <a:pPr marL="0" indent="0">
              <a:lnSpc>
                <a:spcPct val="100000"/>
              </a:lnSpc>
              <a:buNone/>
            </a:pPr>
            <a:endParaRPr lang="en-US" sz="2000" dirty="0">
              <a:latin typeface="Axiforma Light" panose="00000400000000000000" pitchFamily="50" charset="0"/>
            </a:endParaRPr>
          </a:p>
          <a:p>
            <a:pPr marL="0" indent="0">
              <a:lnSpc>
                <a:spcPct val="110000"/>
              </a:lnSpc>
              <a:buNone/>
            </a:pPr>
            <a:r>
              <a:rPr lang="en-US" sz="2000" dirty="0">
                <a:latin typeface="Axiforma Light" panose="00000400000000000000" pitchFamily="50" charset="0"/>
              </a:rPr>
              <a:t>     The development and organization of a liaison’s office begins with the Champion of this survey, John Camp, San Augustine City Manager.  He will guide the process through the  appointing of a liaison and developing the office. </a:t>
            </a:r>
          </a:p>
          <a:p>
            <a:pPr marL="0" indent="0">
              <a:lnSpc>
                <a:spcPct val="110000"/>
              </a:lnSpc>
              <a:buNone/>
            </a:pPr>
            <a:r>
              <a:rPr lang="en-US" sz="2000" dirty="0">
                <a:latin typeface="Axiforma Light" panose="00000400000000000000" pitchFamily="50" charset="0"/>
              </a:rPr>
              <a:t>     Once a Liaison is appointed, all responsibilities and duties move that office. This department can be part of the Economics and Development office,  San Augustine Treasury Department, a stand-alone committee residing under the San Augustine city council or County Commissioners’ Court responsibilities, or something else that works best for San Augustine County. </a:t>
            </a:r>
          </a:p>
          <a:p>
            <a:pPr marL="0" indent="0">
              <a:lnSpc>
                <a:spcPct val="110000"/>
              </a:lnSpc>
              <a:buNone/>
            </a:pPr>
            <a:r>
              <a:rPr lang="en-US" sz="2000" dirty="0">
                <a:latin typeface="Axiforma Light" panose="00000400000000000000" pitchFamily="50" charset="0"/>
              </a:rPr>
              <a:t>    The appointee will be responsible for anything to do with securing and promoting  broadband in San Augustine County and reporting back to local government all progress. This person will engage local stakeholders when forming committees and seeking advice from the community.  Local stakeholders include residents, business owners, vendors, internet providers, local utility companies, elected and appointed officials, public safety entities, and others.</a:t>
            </a:r>
          </a:p>
          <a:p>
            <a:pPr marL="0" indent="0">
              <a:buNone/>
            </a:pPr>
            <a:endParaRPr lang="en-US" sz="2000" dirty="0">
              <a:latin typeface="Axiforma Light" panose="00000400000000000000" pitchFamily="50" charset="0"/>
            </a:endParaRPr>
          </a:p>
          <a:p>
            <a:pPr marL="0" indent="0">
              <a:buNone/>
            </a:pPr>
            <a:endParaRPr lang="en-US" dirty="0"/>
          </a:p>
        </p:txBody>
      </p:sp>
      <p:sp>
        <p:nvSpPr>
          <p:cNvPr id="7" name="TextBox 6">
            <a:extLst>
              <a:ext uri="{FF2B5EF4-FFF2-40B4-BE49-F238E27FC236}">
                <a16:creationId xmlns:a16="http://schemas.microsoft.com/office/drawing/2014/main" id="{88372F13-FBBC-4869-A3B6-F81E2396EA17}"/>
              </a:ext>
            </a:extLst>
          </p:cNvPr>
          <p:cNvSpPr txBox="1"/>
          <p:nvPr/>
        </p:nvSpPr>
        <p:spPr>
          <a:xfrm>
            <a:off x="1761681" y="366065"/>
            <a:ext cx="4426915" cy="568221"/>
          </a:xfrm>
          <a:prstGeom prst="rect">
            <a:avLst/>
          </a:prstGeom>
          <a:noFill/>
          <a:ln>
            <a:noFill/>
          </a:ln>
        </p:spPr>
        <p:txBody>
          <a:bodyPr spcFirstLastPara="1" wrap="none" lIns="121900" tIns="121900" rIns="121900" bIns="121900" rtlCol="0" anchor="t" anchorCtr="0">
            <a:noAutofit/>
          </a:bodyPr>
          <a:lstStyle/>
          <a:p>
            <a:pPr marL="194728" indent="0" algn="ctr">
              <a:buNone/>
            </a:pPr>
            <a:r>
              <a:rPr lang="en-US" sz="2400" spc="37" dirty="0">
                <a:solidFill>
                  <a:schemeClr val="bg1"/>
                </a:solidFill>
                <a:latin typeface="Axiforma Light" panose="00000400000000000000" pitchFamily="50" charset="0"/>
                <a:sym typeface="Helvetica Neue"/>
              </a:rPr>
              <a:t>San Augustine County: Recommended Action Plan</a:t>
            </a:r>
          </a:p>
        </p:txBody>
      </p:sp>
    </p:spTree>
    <p:extLst>
      <p:ext uri="{BB962C8B-B14F-4D97-AF65-F5344CB8AC3E}">
        <p14:creationId xmlns:p14="http://schemas.microsoft.com/office/powerpoint/2010/main" val="941719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DAE5-5806-47B9-905C-BCF423B06400}"/>
              </a:ext>
            </a:extLst>
          </p:cNvPr>
          <p:cNvSpPr>
            <a:spLocks noGrp="1"/>
          </p:cNvSpPr>
          <p:nvPr>
            <p:ph type="title"/>
          </p:nvPr>
        </p:nvSpPr>
        <p:spPr>
          <a:xfrm>
            <a:off x="0" y="1"/>
            <a:ext cx="12192000" cy="1439185"/>
          </a:xfrm>
        </p:spPr>
        <p:txBody>
          <a:bodyPr/>
          <a:lstStyle/>
          <a:p>
            <a:endParaRPr lang="en-US" dirty="0"/>
          </a:p>
        </p:txBody>
      </p:sp>
      <p:sp>
        <p:nvSpPr>
          <p:cNvPr id="3" name="Content Placeholder 2">
            <a:extLst>
              <a:ext uri="{FF2B5EF4-FFF2-40B4-BE49-F238E27FC236}">
                <a16:creationId xmlns:a16="http://schemas.microsoft.com/office/drawing/2014/main" id="{45EC580B-C394-4865-9602-0EBAAFE95137}"/>
              </a:ext>
            </a:extLst>
          </p:cNvPr>
          <p:cNvSpPr>
            <a:spLocks noGrp="1"/>
          </p:cNvSpPr>
          <p:nvPr>
            <p:ph idx="1"/>
          </p:nvPr>
        </p:nvSpPr>
        <p:spPr/>
        <p:txBody>
          <a:bodyPr>
            <a:normAutofit fontScale="92500" lnSpcReduction="10000"/>
          </a:bodyPr>
          <a:lstStyle/>
          <a:p>
            <a:pPr marL="194728"/>
            <a:r>
              <a:rPr lang="en-US" spc="37" dirty="0">
                <a:latin typeface="Axiforma Light" panose="00000400000000000000" pitchFamily="50" charset="0"/>
                <a:sym typeface="Helvetica Neue"/>
              </a:rPr>
              <a:t>Goal:  </a:t>
            </a:r>
          </a:p>
          <a:p>
            <a:pPr marL="194728"/>
            <a:endParaRPr lang="en-US" spc="37" dirty="0">
              <a:latin typeface="Axiforma Light" panose="00000400000000000000" pitchFamily="50" charset="0"/>
              <a:sym typeface="Helvetica Neue"/>
            </a:endParaRPr>
          </a:p>
          <a:p>
            <a:pPr marL="194728"/>
            <a:r>
              <a:rPr lang="en-US" spc="37" dirty="0">
                <a:latin typeface="Axiforma Light" panose="00000400000000000000" pitchFamily="50" charset="0"/>
                <a:sym typeface="Helvetica Neue"/>
              </a:rPr>
              <a:t>Streamline processes by eliminating unnecessary policies, consolidating information, and appointing a single point of contact that can ensure that the community is operating as efficiently as possible with providers and other parties. </a:t>
            </a:r>
          </a:p>
          <a:p>
            <a:pPr marL="194728"/>
            <a:endParaRPr lang="en-US" spc="37" dirty="0">
              <a:latin typeface="Axiforma Light" panose="00000400000000000000" pitchFamily="50" charset="0"/>
              <a:sym typeface="Helvetica Neue"/>
            </a:endParaRPr>
          </a:p>
          <a:p>
            <a:pPr marL="194728"/>
            <a:r>
              <a:rPr lang="en-US" spc="37" dirty="0">
                <a:latin typeface="Axiforma Light" panose="00000400000000000000" pitchFamily="50" charset="0"/>
                <a:sym typeface="Helvetica Neue"/>
              </a:rPr>
              <a:t>Actions:</a:t>
            </a:r>
          </a:p>
          <a:p>
            <a:pPr marL="194728"/>
            <a:endParaRPr lang="en-US" spc="37" dirty="0">
              <a:latin typeface="Axiforma Light" panose="00000400000000000000" pitchFamily="50" charset="0"/>
              <a:sym typeface="Helvetica Neue"/>
            </a:endParaRPr>
          </a:p>
          <a:p>
            <a:pPr marL="194728"/>
            <a:r>
              <a:rPr lang="en-US" spc="37" dirty="0">
                <a:latin typeface="Axiforma Light" panose="00000400000000000000" pitchFamily="50" charset="0"/>
                <a:sym typeface="Helvetica Neue"/>
              </a:rPr>
              <a:t>This group shall appoint a single point of contact for all telecommunications infrastructure development projects..</a:t>
            </a:r>
          </a:p>
          <a:p>
            <a:endParaRPr lang="en-US" dirty="0"/>
          </a:p>
        </p:txBody>
      </p:sp>
      <p:pic>
        <p:nvPicPr>
          <p:cNvPr id="5" name="Picture 4">
            <a:extLst>
              <a:ext uri="{FF2B5EF4-FFF2-40B4-BE49-F238E27FC236}">
                <a16:creationId xmlns:a16="http://schemas.microsoft.com/office/drawing/2014/main" id="{A197CCBA-324C-4F70-BD3A-F33F9748AF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7451834"/>
          </a:xfrm>
          <a:prstGeom prst="rect">
            <a:avLst/>
          </a:prstGeom>
        </p:spPr>
      </p:pic>
      <p:sp>
        <p:nvSpPr>
          <p:cNvPr id="4" name="TextBox 3">
            <a:extLst>
              <a:ext uri="{FF2B5EF4-FFF2-40B4-BE49-F238E27FC236}">
                <a16:creationId xmlns:a16="http://schemas.microsoft.com/office/drawing/2014/main" id="{59A8418C-51A2-4027-A7D0-61645786BFA5}"/>
              </a:ext>
            </a:extLst>
          </p:cNvPr>
          <p:cNvSpPr txBox="1"/>
          <p:nvPr/>
        </p:nvSpPr>
        <p:spPr>
          <a:xfrm>
            <a:off x="1947553" y="3040083"/>
            <a:ext cx="8835242" cy="1104405"/>
          </a:xfrm>
          <a:prstGeom prst="rect">
            <a:avLst/>
          </a:prstGeom>
          <a:noFill/>
          <a:ln>
            <a:noFill/>
          </a:ln>
        </p:spPr>
        <p:txBody>
          <a:bodyPr spcFirstLastPara="1" wrap="square" lIns="121900" tIns="121900" rIns="121900" bIns="121900" rtlCol="0" anchor="t" anchorCtr="0">
            <a:normAutofit fontScale="77500" lnSpcReduction="20000"/>
          </a:bodyPr>
          <a:lstStyle/>
          <a:p>
            <a:pPr marL="194728" indent="0" algn="ctr">
              <a:buNone/>
            </a:pPr>
            <a:endParaRPr lang="en-US" sz="8800" spc="37" dirty="0">
              <a:solidFill>
                <a:srgbClr val="65656A"/>
              </a:solidFill>
              <a:sym typeface="Helvetica Neue"/>
            </a:endParaRPr>
          </a:p>
        </p:txBody>
      </p:sp>
      <p:sp>
        <p:nvSpPr>
          <p:cNvPr id="6" name="Content Placeholder 2">
            <a:extLst>
              <a:ext uri="{FF2B5EF4-FFF2-40B4-BE49-F238E27FC236}">
                <a16:creationId xmlns:a16="http://schemas.microsoft.com/office/drawing/2014/main" id="{54401BDF-42AF-4AFF-BB53-C648EC0A614A}"/>
              </a:ext>
            </a:extLst>
          </p:cNvPr>
          <p:cNvSpPr txBox="1">
            <a:spLocks/>
          </p:cNvSpPr>
          <p:nvPr/>
        </p:nvSpPr>
        <p:spPr>
          <a:xfrm>
            <a:off x="288966" y="1708605"/>
            <a:ext cx="11614067" cy="54738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7" name="TextBox 6">
            <a:extLst>
              <a:ext uri="{FF2B5EF4-FFF2-40B4-BE49-F238E27FC236}">
                <a16:creationId xmlns:a16="http://schemas.microsoft.com/office/drawing/2014/main" id="{88372F13-FBBC-4869-A3B6-F81E2396EA17}"/>
              </a:ext>
            </a:extLst>
          </p:cNvPr>
          <p:cNvSpPr txBox="1"/>
          <p:nvPr/>
        </p:nvSpPr>
        <p:spPr>
          <a:xfrm>
            <a:off x="1761681" y="366065"/>
            <a:ext cx="4426915" cy="568221"/>
          </a:xfrm>
          <a:prstGeom prst="rect">
            <a:avLst/>
          </a:prstGeom>
          <a:noFill/>
          <a:ln>
            <a:noFill/>
          </a:ln>
        </p:spPr>
        <p:txBody>
          <a:bodyPr spcFirstLastPara="1" wrap="none" lIns="121900" tIns="121900" rIns="121900" bIns="121900" rtlCol="0" anchor="t" anchorCtr="0">
            <a:noAutofit/>
          </a:bodyPr>
          <a:lstStyle/>
          <a:p>
            <a:pPr marL="194728" indent="0" algn="ctr">
              <a:buNone/>
            </a:pPr>
            <a:r>
              <a:rPr lang="en-US" sz="2400" spc="37" dirty="0">
                <a:solidFill>
                  <a:schemeClr val="bg1"/>
                </a:solidFill>
                <a:latin typeface="Axiforma Light" panose="00000400000000000000" pitchFamily="50" charset="0"/>
                <a:sym typeface="Helvetica Neue"/>
              </a:rPr>
              <a:t>San Augustine County: Recommended Action Plan</a:t>
            </a:r>
          </a:p>
        </p:txBody>
      </p:sp>
      <p:sp>
        <p:nvSpPr>
          <p:cNvPr id="9" name="TextBox 8">
            <a:extLst>
              <a:ext uri="{FF2B5EF4-FFF2-40B4-BE49-F238E27FC236}">
                <a16:creationId xmlns:a16="http://schemas.microsoft.com/office/drawing/2014/main" id="{2604E6CD-3D80-4A22-AB40-C897B0CD6258}"/>
              </a:ext>
            </a:extLst>
          </p:cNvPr>
          <p:cNvSpPr txBox="1"/>
          <p:nvPr/>
        </p:nvSpPr>
        <p:spPr>
          <a:xfrm>
            <a:off x="190098" y="1830855"/>
            <a:ext cx="11811802" cy="5027145"/>
          </a:xfrm>
          <a:prstGeom prst="rect">
            <a:avLst/>
          </a:prstGeom>
          <a:noFill/>
          <a:ln>
            <a:noFill/>
          </a:ln>
        </p:spPr>
        <p:txBody>
          <a:bodyPr wrap="square">
            <a:spAutoFit/>
          </a:bodyPr>
          <a:lstStyle/>
          <a:p>
            <a:pPr marR="0" lvl="1">
              <a:lnSpc>
                <a:spcPct val="115000"/>
              </a:lnSpc>
              <a:spcBef>
                <a:spcPts val="0"/>
              </a:spcBef>
              <a:spcAft>
                <a:spcPts val="0"/>
              </a:spcAft>
            </a:pPr>
            <a:r>
              <a:rPr lang="en-US" sz="2000" dirty="0">
                <a:effectLst/>
                <a:latin typeface="Axiforma Light" panose="00000400000000000000" pitchFamily="50" charset="0"/>
                <a:ea typeface="Arial" panose="020B0604020202020204" pitchFamily="34" charset="0"/>
              </a:rPr>
              <a:t>Action 2: </a:t>
            </a:r>
          </a:p>
          <a:p>
            <a:pPr marR="0" lvl="1">
              <a:lnSpc>
                <a:spcPct val="115000"/>
              </a:lnSpc>
              <a:spcBef>
                <a:spcPts val="0"/>
              </a:spcBef>
              <a:spcAft>
                <a:spcPts val="0"/>
              </a:spcAft>
            </a:pPr>
            <a:endParaRPr lang="en-US" sz="2000" dirty="0">
              <a:effectLst/>
              <a:latin typeface="Axiforma Light" panose="00000400000000000000" pitchFamily="50" charset="0"/>
              <a:ea typeface="Arial" panose="020B0604020202020204" pitchFamily="34" charset="0"/>
            </a:endParaRPr>
          </a:p>
          <a:p>
            <a:pPr marL="742950" lvl="1" indent="-285750">
              <a:lnSpc>
                <a:spcPct val="115000"/>
              </a:lnSpc>
              <a:buFont typeface="Courier New" panose="02070309020205020404" pitchFamily="49" charset="0"/>
              <a:buChar char="o"/>
            </a:pPr>
            <a:r>
              <a:rPr lang="en-US" sz="2000" dirty="0">
                <a:effectLst/>
                <a:latin typeface="Axiforma Light" panose="00000400000000000000" pitchFamily="50" charset="0"/>
                <a:ea typeface="Arial" panose="020B0604020202020204" pitchFamily="34" charset="0"/>
              </a:rPr>
              <a:t>Review how vendors communicate with the San Augustine County:  Review and update any San Augustine County websites with detail information about how to do business with the County. Currently, there are no websites or information accessible to vendors to do business with the County.  Websites that should be included are </a:t>
            </a:r>
            <a:r>
              <a:rPr lang="en-US" sz="2000" dirty="0">
                <a:effectLst/>
                <a:latin typeface="Axiforma Light" panose="00000400000000000000" pitchFamily="50" charset="0"/>
                <a:ea typeface="Arial" panose="020B0604020202020204" pitchFamily="34" charset="0"/>
                <a:hlinkClick r:id="rId3"/>
              </a:rPr>
              <a:t>https://www.co.san-augustine.tx.us/</a:t>
            </a:r>
            <a:r>
              <a:rPr lang="en-US" sz="2000" dirty="0">
                <a:latin typeface="Axiforma Light" panose="00000400000000000000" pitchFamily="50" charset="0"/>
                <a:ea typeface="Arial" panose="020B0604020202020204" pitchFamily="34" charset="0"/>
              </a:rPr>
              <a:t>, and </a:t>
            </a:r>
            <a:r>
              <a:rPr lang="en-US" sz="2000" dirty="0">
                <a:latin typeface="Axiforma Light" panose="00000400000000000000" pitchFamily="50" charset="0"/>
                <a:ea typeface="Arial" panose="020B0604020202020204" pitchFamily="34" charset="0"/>
                <a:hlinkClick r:id="rId4"/>
              </a:rPr>
              <a:t>https://www.cityofsanaugustinetx.gov/administration/page/service-providers</a:t>
            </a:r>
            <a:r>
              <a:rPr lang="en-US" sz="2000" dirty="0">
                <a:latin typeface="Axiforma Light" panose="00000400000000000000" pitchFamily="50" charset="0"/>
                <a:ea typeface="Arial" panose="020B0604020202020204" pitchFamily="34" charset="0"/>
              </a:rPr>
              <a:t>.</a:t>
            </a:r>
            <a:r>
              <a:rPr lang="en-US" sz="2000" dirty="0">
                <a:effectLst/>
                <a:latin typeface="Axiforma Light" panose="00000400000000000000" pitchFamily="50" charset="0"/>
                <a:ea typeface="Arial" panose="020B0604020202020204" pitchFamily="34" charset="0"/>
              </a:rPr>
              <a:t>  </a:t>
            </a:r>
            <a:r>
              <a:rPr lang="en-US" sz="2000" dirty="0">
                <a:latin typeface="Axiforma Light" panose="00000400000000000000" pitchFamily="50" charset="0"/>
                <a:ea typeface="Arial" panose="020B0604020202020204" pitchFamily="34" charset="0"/>
              </a:rPr>
              <a:t>There is a page that is dedicated to service providers on the San Augustine City website, but it is incomplete. </a:t>
            </a:r>
            <a:r>
              <a:rPr lang="en-US" sz="2000" dirty="0">
                <a:effectLst/>
                <a:latin typeface="Axiforma Light" panose="00000400000000000000" pitchFamily="50" charset="0"/>
                <a:ea typeface="Arial" panose="020B0604020202020204" pitchFamily="34" charset="0"/>
              </a:rPr>
              <a:t> Other websites that should be linked to “how to do business in San Augustine County” include </a:t>
            </a:r>
            <a:r>
              <a:rPr lang="en-US" sz="2000" dirty="0">
                <a:effectLst/>
                <a:latin typeface="Axiforma Light" panose="00000400000000000000" pitchFamily="50" charset="0"/>
                <a:ea typeface="Arial" panose="020B0604020202020204" pitchFamily="34" charset="0"/>
                <a:hlinkClick r:id="rId5"/>
              </a:rPr>
              <a:t>https://www.facebook.com/SanAugustineChamber</a:t>
            </a:r>
            <a:r>
              <a:rPr lang="en-US" sz="2000" dirty="0">
                <a:effectLst/>
                <a:latin typeface="Axiforma Light" panose="00000400000000000000" pitchFamily="50" charset="0"/>
                <a:ea typeface="Arial" panose="020B0604020202020204" pitchFamily="34" charset="0"/>
              </a:rPr>
              <a:t>, and </a:t>
            </a:r>
            <a:r>
              <a:rPr lang="en-US" sz="2000" dirty="0">
                <a:effectLst/>
                <a:latin typeface="Axiforma Light" panose="00000400000000000000" pitchFamily="50" charset="0"/>
                <a:ea typeface="Arial" panose="020B0604020202020204" pitchFamily="34" charset="0"/>
                <a:hlinkClick r:id="rId6"/>
              </a:rPr>
              <a:t>https://www.facebook.com/broaddusmayor/</a:t>
            </a:r>
            <a:r>
              <a:rPr lang="en-US" sz="2000" dirty="0">
                <a:effectLst/>
                <a:latin typeface="Axiforma Light" panose="00000400000000000000" pitchFamily="50" charset="0"/>
                <a:ea typeface="Arial" panose="020B0604020202020204" pitchFamily="34" charset="0"/>
              </a:rPr>
              <a:t> .</a:t>
            </a:r>
          </a:p>
          <a:p>
            <a:pPr marR="0" lvl="1">
              <a:lnSpc>
                <a:spcPct val="115000"/>
              </a:lnSpc>
              <a:spcBef>
                <a:spcPts val="0"/>
              </a:spcBef>
              <a:spcAft>
                <a:spcPts val="0"/>
              </a:spcAft>
            </a:pPr>
            <a:endParaRPr lang="en-US" sz="2000" dirty="0">
              <a:effectLst/>
              <a:latin typeface="Axiforma Light" panose="00000400000000000000" pitchFamily="50" charset="0"/>
              <a:ea typeface="Arial" panose="020B0604020202020204" pitchFamily="34" charset="0"/>
            </a:endParaRPr>
          </a:p>
          <a:p>
            <a:pPr marL="1200150" lvl="2" indent="-285750">
              <a:lnSpc>
                <a:spcPct val="115000"/>
              </a:lnSpc>
              <a:buFont typeface="Courier New" panose="02070309020205020404" pitchFamily="49" charset="0"/>
              <a:buChar char="o"/>
            </a:pPr>
            <a:r>
              <a:rPr lang="en-US" sz="2000" dirty="0">
                <a:effectLst/>
                <a:latin typeface="Axiforma Light" panose="00000400000000000000" pitchFamily="50" charset="0"/>
                <a:ea typeface="Arial" panose="020B0604020202020204" pitchFamily="34" charset="0"/>
              </a:rPr>
              <a:t>Online forms should be made available to vendors.</a:t>
            </a:r>
          </a:p>
        </p:txBody>
      </p:sp>
    </p:spTree>
    <p:extLst>
      <p:ext uri="{BB962C8B-B14F-4D97-AF65-F5344CB8AC3E}">
        <p14:creationId xmlns:p14="http://schemas.microsoft.com/office/powerpoint/2010/main" val="4252336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DAE5-5806-47B9-905C-BCF423B06400}"/>
              </a:ext>
            </a:extLst>
          </p:cNvPr>
          <p:cNvSpPr>
            <a:spLocks noGrp="1"/>
          </p:cNvSpPr>
          <p:nvPr>
            <p:ph type="title"/>
          </p:nvPr>
        </p:nvSpPr>
        <p:spPr>
          <a:xfrm>
            <a:off x="0" y="1"/>
            <a:ext cx="12192000" cy="1439185"/>
          </a:xfrm>
        </p:spPr>
        <p:txBody>
          <a:bodyPr/>
          <a:lstStyle/>
          <a:p>
            <a:endParaRPr lang="en-US" dirty="0"/>
          </a:p>
        </p:txBody>
      </p:sp>
      <p:sp>
        <p:nvSpPr>
          <p:cNvPr id="3" name="Content Placeholder 2">
            <a:extLst>
              <a:ext uri="{FF2B5EF4-FFF2-40B4-BE49-F238E27FC236}">
                <a16:creationId xmlns:a16="http://schemas.microsoft.com/office/drawing/2014/main" id="{45EC580B-C394-4865-9602-0EBAAFE95137}"/>
              </a:ext>
            </a:extLst>
          </p:cNvPr>
          <p:cNvSpPr>
            <a:spLocks noGrp="1"/>
          </p:cNvSpPr>
          <p:nvPr>
            <p:ph idx="1"/>
          </p:nvPr>
        </p:nvSpPr>
        <p:spPr/>
        <p:txBody>
          <a:bodyPr>
            <a:normAutofit fontScale="92500" lnSpcReduction="10000"/>
          </a:bodyPr>
          <a:lstStyle/>
          <a:p>
            <a:pPr marL="194728"/>
            <a:r>
              <a:rPr lang="en-US" spc="37" dirty="0">
                <a:latin typeface="Axiforma Light" panose="00000400000000000000" pitchFamily="50" charset="0"/>
                <a:sym typeface="Helvetica Neue"/>
              </a:rPr>
              <a:t>Goal:  </a:t>
            </a:r>
          </a:p>
          <a:p>
            <a:pPr marL="194728"/>
            <a:endParaRPr lang="en-US" spc="37" dirty="0">
              <a:latin typeface="Axiforma Light" panose="00000400000000000000" pitchFamily="50" charset="0"/>
              <a:sym typeface="Helvetica Neue"/>
            </a:endParaRPr>
          </a:p>
          <a:p>
            <a:pPr marL="194728"/>
            <a:r>
              <a:rPr lang="en-US" spc="37" dirty="0">
                <a:latin typeface="Axiforma Light" panose="00000400000000000000" pitchFamily="50" charset="0"/>
                <a:sym typeface="Helvetica Neue"/>
              </a:rPr>
              <a:t>Streamline processes by eliminating unnecessary policies, consolidating information, and appointing a single point of contact that can ensure that the community is operating as efficiently as possible with providers and other parties. </a:t>
            </a:r>
          </a:p>
          <a:p>
            <a:pPr marL="194728"/>
            <a:endParaRPr lang="en-US" spc="37" dirty="0">
              <a:latin typeface="Axiforma Light" panose="00000400000000000000" pitchFamily="50" charset="0"/>
              <a:sym typeface="Helvetica Neue"/>
            </a:endParaRPr>
          </a:p>
          <a:p>
            <a:pPr marL="194728"/>
            <a:r>
              <a:rPr lang="en-US" spc="37" dirty="0">
                <a:latin typeface="Axiforma Light" panose="00000400000000000000" pitchFamily="50" charset="0"/>
                <a:sym typeface="Helvetica Neue"/>
              </a:rPr>
              <a:t>Actions:</a:t>
            </a:r>
          </a:p>
          <a:p>
            <a:pPr marL="194728"/>
            <a:endParaRPr lang="en-US" spc="37" dirty="0">
              <a:latin typeface="Axiforma Light" panose="00000400000000000000" pitchFamily="50" charset="0"/>
              <a:sym typeface="Helvetica Neue"/>
            </a:endParaRPr>
          </a:p>
          <a:p>
            <a:pPr marL="194728"/>
            <a:r>
              <a:rPr lang="en-US" spc="37" dirty="0">
                <a:latin typeface="Axiforma Light" panose="00000400000000000000" pitchFamily="50" charset="0"/>
                <a:sym typeface="Helvetica Neue"/>
              </a:rPr>
              <a:t>This group shall appoint a single point of contact for all telecommunications infrastructure development projects..</a:t>
            </a:r>
          </a:p>
          <a:p>
            <a:endParaRPr lang="en-US" dirty="0"/>
          </a:p>
        </p:txBody>
      </p:sp>
      <p:pic>
        <p:nvPicPr>
          <p:cNvPr id="5" name="Picture 4">
            <a:extLst>
              <a:ext uri="{FF2B5EF4-FFF2-40B4-BE49-F238E27FC236}">
                <a16:creationId xmlns:a16="http://schemas.microsoft.com/office/drawing/2014/main" id="{A197CCBA-324C-4F70-BD3A-F33F9748AF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7451834"/>
          </a:xfrm>
          <a:prstGeom prst="rect">
            <a:avLst/>
          </a:prstGeom>
        </p:spPr>
      </p:pic>
      <p:sp>
        <p:nvSpPr>
          <p:cNvPr id="4" name="TextBox 3">
            <a:extLst>
              <a:ext uri="{FF2B5EF4-FFF2-40B4-BE49-F238E27FC236}">
                <a16:creationId xmlns:a16="http://schemas.microsoft.com/office/drawing/2014/main" id="{59A8418C-51A2-4027-A7D0-61645786BFA5}"/>
              </a:ext>
            </a:extLst>
          </p:cNvPr>
          <p:cNvSpPr txBox="1"/>
          <p:nvPr/>
        </p:nvSpPr>
        <p:spPr>
          <a:xfrm>
            <a:off x="1947553" y="3040083"/>
            <a:ext cx="8835242" cy="1104405"/>
          </a:xfrm>
          <a:prstGeom prst="rect">
            <a:avLst/>
          </a:prstGeom>
          <a:noFill/>
          <a:ln>
            <a:noFill/>
          </a:ln>
        </p:spPr>
        <p:txBody>
          <a:bodyPr spcFirstLastPara="1" wrap="square" lIns="121900" tIns="121900" rIns="121900" bIns="121900" rtlCol="0" anchor="t" anchorCtr="0">
            <a:normAutofit fontScale="77500" lnSpcReduction="20000"/>
          </a:bodyPr>
          <a:lstStyle/>
          <a:p>
            <a:pPr marL="194728" indent="0" algn="ctr">
              <a:buNone/>
            </a:pPr>
            <a:endParaRPr lang="en-US" sz="8800" spc="37" dirty="0">
              <a:solidFill>
                <a:srgbClr val="65656A"/>
              </a:solidFill>
              <a:sym typeface="Helvetica Neue"/>
            </a:endParaRPr>
          </a:p>
        </p:txBody>
      </p:sp>
      <p:sp>
        <p:nvSpPr>
          <p:cNvPr id="6" name="Content Placeholder 2">
            <a:extLst>
              <a:ext uri="{FF2B5EF4-FFF2-40B4-BE49-F238E27FC236}">
                <a16:creationId xmlns:a16="http://schemas.microsoft.com/office/drawing/2014/main" id="{54401BDF-42AF-4AFF-BB53-C648EC0A614A}"/>
              </a:ext>
            </a:extLst>
          </p:cNvPr>
          <p:cNvSpPr txBox="1">
            <a:spLocks/>
          </p:cNvSpPr>
          <p:nvPr/>
        </p:nvSpPr>
        <p:spPr>
          <a:xfrm>
            <a:off x="288966" y="1708605"/>
            <a:ext cx="11614067" cy="54738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7" name="TextBox 6">
            <a:extLst>
              <a:ext uri="{FF2B5EF4-FFF2-40B4-BE49-F238E27FC236}">
                <a16:creationId xmlns:a16="http://schemas.microsoft.com/office/drawing/2014/main" id="{88372F13-FBBC-4869-A3B6-F81E2396EA17}"/>
              </a:ext>
            </a:extLst>
          </p:cNvPr>
          <p:cNvSpPr txBox="1"/>
          <p:nvPr/>
        </p:nvSpPr>
        <p:spPr>
          <a:xfrm>
            <a:off x="1761681" y="366065"/>
            <a:ext cx="4426915" cy="568221"/>
          </a:xfrm>
          <a:prstGeom prst="rect">
            <a:avLst/>
          </a:prstGeom>
          <a:noFill/>
          <a:ln>
            <a:noFill/>
          </a:ln>
        </p:spPr>
        <p:txBody>
          <a:bodyPr spcFirstLastPara="1" wrap="none" lIns="121900" tIns="121900" rIns="121900" bIns="121900" rtlCol="0" anchor="t" anchorCtr="0">
            <a:noAutofit/>
          </a:bodyPr>
          <a:lstStyle/>
          <a:p>
            <a:pPr marL="194728" indent="0" algn="ctr">
              <a:buNone/>
            </a:pPr>
            <a:r>
              <a:rPr lang="en-US" sz="2400" spc="37" dirty="0">
                <a:solidFill>
                  <a:schemeClr val="bg1"/>
                </a:solidFill>
                <a:latin typeface="Axiforma Light" panose="00000400000000000000" pitchFamily="50" charset="0"/>
                <a:sym typeface="Helvetica Neue"/>
              </a:rPr>
              <a:t>San Augustine County: Recommended Action Plan</a:t>
            </a:r>
          </a:p>
        </p:txBody>
      </p:sp>
      <p:sp>
        <p:nvSpPr>
          <p:cNvPr id="9" name="TextBox 8">
            <a:extLst>
              <a:ext uri="{FF2B5EF4-FFF2-40B4-BE49-F238E27FC236}">
                <a16:creationId xmlns:a16="http://schemas.microsoft.com/office/drawing/2014/main" id="{2604E6CD-3D80-4A22-AB40-C897B0CD6258}"/>
              </a:ext>
            </a:extLst>
          </p:cNvPr>
          <p:cNvSpPr txBox="1"/>
          <p:nvPr/>
        </p:nvSpPr>
        <p:spPr>
          <a:xfrm>
            <a:off x="91231" y="1300350"/>
            <a:ext cx="11811802" cy="5874557"/>
          </a:xfrm>
          <a:prstGeom prst="rect">
            <a:avLst/>
          </a:prstGeom>
          <a:noFill/>
          <a:ln>
            <a:noFill/>
          </a:ln>
        </p:spPr>
        <p:txBody>
          <a:bodyPr wrap="square">
            <a:spAutoFit/>
          </a:bodyPr>
          <a:lstStyle/>
          <a:p>
            <a:pPr marR="0" lvl="1">
              <a:lnSpc>
                <a:spcPct val="115000"/>
              </a:lnSpc>
              <a:spcBef>
                <a:spcPts val="0"/>
              </a:spcBef>
              <a:spcAft>
                <a:spcPts val="0"/>
              </a:spcAft>
            </a:pPr>
            <a:r>
              <a:rPr lang="en-US" sz="2400" dirty="0">
                <a:effectLst/>
                <a:latin typeface="Axiforma Light" panose="00000400000000000000" pitchFamily="50" charset="0"/>
                <a:ea typeface="Arial" panose="020B0604020202020204" pitchFamily="34" charset="0"/>
              </a:rPr>
              <a:t>Responsible Party:</a:t>
            </a:r>
          </a:p>
          <a:p>
            <a:pPr marR="0" lvl="1">
              <a:lnSpc>
                <a:spcPct val="115000"/>
              </a:lnSpc>
              <a:spcBef>
                <a:spcPts val="0"/>
              </a:spcBef>
              <a:spcAft>
                <a:spcPts val="0"/>
              </a:spcAft>
            </a:pPr>
            <a:endParaRPr lang="en-US" sz="2400" dirty="0">
              <a:latin typeface="Axiforma Light" panose="00000400000000000000" pitchFamily="50" charset="0"/>
              <a:ea typeface="Arial" panose="020B0604020202020204" pitchFamily="34" charset="0"/>
            </a:endParaRPr>
          </a:p>
          <a:p>
            <a:pPr marR="0" lvl="1">
              <a:lnSpc>
                <a:spcPct val="115000"/>
              </a:lnSpc>
              <a:spcBef>
                <a:spcPts val="0"/>
              </a:spcBef>
              <a:spcAft>
                <a:spcPts val="0"/>
              </a:spcAft>
            </a:pPr>
            <a:r>
              <a:rPr lang="en-US" sz="2000" dirty="0">
                <a:effectLst/>
                <a:latin typeface="Axiforma Light" panose="00000400000000000000" pitchFamily="50" charset="0"/>
                <a:ea typeface="Arial" panose="020B0604020202020204" pitchFamily="34" charset="0"/>
              </a:rPr>
              <a:t>The dedicated liaison should be responsible to get this done.</a:t>
            </a:r>
          </a:p>
          <a:p>
            <a:pPr marR="0" lvl="1">
              <a:lnSpc>
                <a:spcPct val="115000"/>
              </a:lnSpc>
              <a:spcBef>
                <a:spcPts val="0"/>
              </a:spcBef>
              <a:spcAft>
                <a:spcPts val="0"/>
              </a:spcAft>
            </a:pPr>
            <a:endParaRPr lang="en-US" sz="2000" dirty="0">
              <a:latin typeface="Axiforma Light" panose="00000400000000000000" pitchFamily="50" charset="0"/>
              <a:ea typeface="Arial" panose="020B0604020202020204" pitchFamily="34" charset="0"/>
            </a:endParaRPr>
          </a:p>
          <a:p>
            <a:pPr marR="0" lvl="1">
              <a:lnSpc>
                <a:spcPct val="115000"/>
              </a:lnSpc>
              <a:spcBef>
                <a:spcPts val="0"/>
              </a:spcBef>
              <a:spcAft>
                <a:spcPts val="0"/>
              </a:spcAft>
            </a:pPr>
            <a:r>
              <a:rPr lang="en-US" sz="2000" dirty="0">
                <a:effectLst/>
                <a:latin typeface="Axiforma Light" panose="00000400000000000000" pitchFamily="50" charset="0"/>
                <a:ea typeface="Arial" panose="020B0604020202020204" pitchFamily="34" charset="0"/>
              </a:rPr>
              <a:t>Why?  There is money coming into San Augustine County from Coronavirus State and Local Funds and some of the that money should be dedicated to bringing Wi-Fi into the county.   </a:t>
            </a:r>
            <a:r>
              <a:rPr lang="en-US" sz="2000" dirty="0">
                <a:latin typeface="Axiforma Light" panose="00000400000000000000" pitchFamily="50" charset="0"/>
                <a:ea typeface="Arial" panose="020B0604020202020204" pitchFamily="34" charset="0"/>
              </a:rPr>
              <a:t>Making sure the funds are used efficiently for the benefit of all the residents is a priority. </a:t>
            </a:r>
          </a:p>
          <a:p>
            <a:pPr marR="0" lvl="1">
              <a:lnSpc>
                <a:spcPct val="115000"/>
              </a:lnSpc>
              <a:spcBef>
                <a:spcPts val="0"/>
              </a:spcBef>
              <a:spcAft>
                <a:spcPts val="0"/>
              </a:spcAft>
            </a:pPr>
            <a:endParaRPr lang="en-US" sz="2000" dirty="0">
              <a:effectLst/>
              <a:latin typeface="Axiforma Light" panose="00000400000000000000" pitchFamily="50" charset="0"/>
              <a:ea typeface="Arial" panose="020B0604020202020204" pitchFamily="34" charset="0"/>
            </a:endParaRPr>
          </a:p>
          <a:p>
            <a:pPr marR="0" lvl="1">
              <a:lnSpc>
                <a:spcPct val="115000"/>
              </a:lnSpc>
              <a:spcBef>
                <a:spcPts val="0"/>
              </a:spcBef>
              <a:spcAft>
                <a:spcPts val="0"/>
              </a:spcAft>
            </a:pPr>
            <a:r>
              <a:rPr lang="en-US" sz="2000" dirty="0">
                <a:latin typeface="Axiforma Light" panose="00000400000000000000" pitchFamily="50" charset="0"/>
                <a:ea typeface="Arial" panose="020B0604020202020204" pitchFamily="34" charset="0"/>
              </a:rPr>
              <a:t>Through the RDOF auction and once final approvement is given by the FCC, Charter Communications is set to speed $6,417,525 in the County bringing Wi-Fi of at least 25/3 speed, although they have stated it will be </a:t>
            </a:r>
            <a:r>
              <a:rPr lang="en-US" sz="2000" dirty="0" err="1">
                <a:latin typeface="Axiforma Light" panose="00000400000000000000" pitchFamily="50" charset="0"/>
                <a:ea typeface="Arial" panose="020B0604020202020204" pitchFamily="34" charset="0"/>
              </a:rPr>
              <a:t>Gigibits</a:t>
            </a:r>
            <a:r>
              <a:rPr lang="en-US" sz="2000" dirty="0">
                <a:latin typeface="Axiforma Light" panose="00000400000000000000" pitchFamily="50" charset="0"/>
                <a:ea typeface="Arial" panose="020B0604020202020204" pitchFamily="34" charset="0"/>
              </a:rPr>
              <a:t>.   Having a dedicated person to build a relationship with Charter Communications and coming to agreements on decisions about infrastructure, barriers to service, etc.… will benefit San Augustine County.  It will also help decide how to spend additional monies the county may receive on supplementing the broadband deployment</a:t>
            </a:r>
            <a:r>
              <a:rPr lang="en-US" sz="2000" dirty="0">
                <a:latin typeface="Arial" panose="020B0604020202020204" pitchFamily="34" charset="0"/>
                <a:ea typeface="Arial" panose="020B0604020202020204" pitchFamily="34" charset="0"/>
              </a:rPr>
              <a:t>.   </a:t>
            </a:r>
            <a:endParaRPr lang="en-US" sz="20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8874325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DAE5-5806-47B9-905C-BCF423B06400}"/>
              </a:ext>
            </a:extLst>
          </p:cNvPr>
          <p:cNvSpPr>
            <a:spLocks noGrp="1"/>
          </p:cNvSpPr>
          <p:nvPr>
            <p:ph type="title"/>
          </p:nvPr>
        </p:nvSpPr>
        <p:spPr>
          <a:xfrm>
            <a:off x="0" y="1"/>
            <a:ext cx="12192000" cy="1439185"/>
          </a:xfrm>
        </p:spPr>
        <p:txBody>
          <a:bodyPr/>
          <a:lstStyle/>
          <a:p>
            <a:endParaRPr lang="en-US" dirty="0"/>
          </a:p>
        </p:txBody>
      </p:sp>
      <p:sp>
        <p:nvSpPr>
          <p:cNvPr id="3" name="Content Placeholder 2">
            <a:extLst>
              <a:ext uri="{FF2B5EF4-FFF2-40B4-BE49-F238E27FC236}">
                <a16:creationId xmlns:a16="http://schemas.microsoft.com/office/drawing/2014/main" id="{45EC580B-C394-4865-9602-0EBAAFE95137}"/>
              </a:ext>
            </a:extLst>
          </p:cNvPr>
          <p:cNvSpPr>
            <a:spLocks noGrp="1"/>
          </p:cNvSpPr>
          <p:nvPr>
            <p:ph idx="1"/>
          </p:nvPr>
        </p:nvSpPr>
        <p:spPr/>
        <p:txBody>
          <a:bodyPr>
            <a:normAutofit fontScale="92500" lnSpcReduction="10000"/>
          </a:bodyPr>
          <a:lstStyle/>
          <a:p>
            <a:pPr marL="194728"/>
            <a:r>
              <a:rPr lang="en-US" spc="37" dirty="0">
                <a:latin typeface="Axiforma Light" panose="00000400000000000000" pitchFamily="50" charset="0"/>
                <a:sym typeface="Helvetica Neue"/>
              </a:rPr>
              <a:t>Goal:  </a:t>
            </a:r>
          </a:p>
          <a:p>
            <a:pPr marL="194728"/>
            <a:endParaRPr lang="en-US" spc="37" dirty="0">
              <a:latin typeface="Axiforma Light" panose="00000400000000000000" pitchFamily="50" charset="0"/>
              <a:sym typeface="Helvetica Neue"/>
            </a:endParaRPr>
          </a:p>
          <a:p>
            <a:pPr marL="194728"/>
            <a:r>
              <a:rPr lang="en-US" spc="37" dirty="0">
                <a:latin typeface="Axiforma Light" panose="00000400000000000000" pitchFamily="50" charset="0"/>
                <a:sym typeface="Helvetica Neue"/>
              </a:rPr>
              <a:t>Streamline processes by eliminating unnecessary policies, consolidating information, and appointing a single point of contact that can ensure that the community is operating as efficiently as possible with providers and other parties. </a:t>
            </a:r>
          </a:p>
          <a:p>
            <a:pPr marL="194728"/>
            <a:endParaRPr lang="en-US" spc="37" dirty="0">
              <a:latin typeface="Axiforma Light" panose="00000400000000000000" pitchFamily="50" charset="0"/>
              <a:sym typeface="Helvetica Neue"/>
            </a:endParaRPr>
          </a:p>
          <a:p>
            <a:pPr marL="194728"/>
            <a:r>
              <a:rPr lang="en-US" spc="37" dirty="0">
                <a:latin typeface="Axiforma Light" panose="00000400000000000000" pitchFamily="50" charset="0"/>
                <a:sym typeface="Helvetica Neue"/>
              </a:rPr>
              <a:t>Actions:</a:t>
            </a:r>
          </a:p>
          <a:p>
            <a:pPr marL="194728"/>
            <a:endParaRPr lang="en-US" spc="37" dirty="0">
              <a:latin typeface="Axiforma Light" panose="00000400000000000000" pitchFamily="50" charset="0"/>
              <a:sym typeface="Helvetica Neue"/>
            </a:endParaRPr>
          </a:p>
          <a:p>
            <a:pPr marL="194728"/>
            <a:r>
              <a:rPr lang="en-US" spc="37" dirty="0">
                <a:latin typeface="Axiforma Light" panose="00000400000000000000" pitchFamily="50" charset="0"/>
                <a:sym typeface="Helvetica Neue"/>
              </a:rPr>
              <a:t>This group shall appoint a single point of contact for all telecommunications infrastructure development projects..</a:t>
            </a:r>
          </a:p>
          <a:p>
            <a:endParaRPr lang="en-US" dirty="0"/>
          </a:p>
        </p:txBody>
      </p:sp>
      <p:pic>
        <p:nvPicPr>
          <p:cNvPr id="5" name="Picture 4">
            <a:extLst>
              <a:ext uri="{FF2B5EF4-FFF2-40B4-BE49-F238E27FC236}">
                <a16:creationId xmlns:a16="http://schemas.microsoft.com/office/drawing/2014/main" id="{A197CCBA-324C-4F70-BD3A-F33F9748AF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7451834"/>
          </a:xfrm>
          <a:prstGeom prst="rect">
            <a:avLst/>
          </a:prstGeom>
        </p:spPr>
      </p:pic>
      <p:sp>
        <p:nvSpPr>
          <p:cNvPr id="4" name="TextBox 3">
            <a:extLst>
              <a:ext uri="{FF2B5EF4-FFF2-40B4-BE49-F238E27FC236}">
                <a16:creationId xmlns:a16="http://schemas.microsoft.com/office/drawing/2014/main" id="{59A8418C-51A2-4027-A7D0-61645786BFA5}"/>
              </a:ext>
            </a:extLst>
          </p:cNvPr>
          <p:cNvSpPr txBox="1"/>
          <p:nvPr/>
        </p:nvSpPr>
        <p:spPr>
          <a:xfrm>
            <a:off x="1947553" y="3040083"/>
            <a:ext cx="8835242" cy="1104405"/>
          </a:xfrm>
          <a:prstGeom prst="rect">
            <a:avLst/>
          </a:prstGeom>
          <a:noFill/>
          <a:ln>
            <a:noFill/>
          </a:ln>
        </p:spPr>
        <p:txBody>
          <a:bodyPr spcFirstLastPara="1" wrap="square" lIns="121900" tIns="121900" rIns="121900" bIns="121900" rtlCol="0" anchor="t" anchorCtr="0">
            <a:normAutofit fontScale="77500" lnSpcReduction="20000"/>
          </a:bodyPr>
          <a:lstStyle/>
          <a:p>
            <a:pPr marL="194728" indent="0" algn="ctr">
              <a:buNone/>
            </a:pPr>
            <a:endParaRPr lang="en-US" sz="8800" spc="37" dirty="0">
              <a:solidFill>
                <a:srgbClr val="65656A"/>
              </a:solidFill>
              <a:sym typeface="Helvetica Neue"/>
            </a:endParaRPr>
          </a:p>
        </p:txBody>
      </p:sp>
      <p:sp>
        <p:nvSpPr>
          <p:cNvPr id="6" name="Content Placeholder 2">
            <a:extLst>
              <a:ext uri="{FF2B5EF4-FFF2-40B4-BE49-F238E27FC236}">
                <a16:creationId xmlns:a16="http://schemas.microsoft.com/office/drawing/2014/main" id="{54401BDF-42AF-4AFF-BB53-C648EC0A614A}"/>
              </a:ext>
            </a:extLst>
          </p:cNvPr>
          <p:cNvSpPr txBox="1">
            <a:spLocks/>
          </p:cNvSpPr>
          <p:nvPr/>
        </p:nvSpPr>
        <p:spPr>
          <a:xfrm>
            <a:off x="288966" y="1708605"/>
            <a:ext cx="11614067" cy="54738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7" name="TextBox 6">
            <a:extLst>
              <a:ext uri="{FF2B5EF4-FFF2-40B4-BE49-F238E27FC236}">
                <a16:creationId xmlns:a16="http://schemas.microsoft.com/office/drawing/2014/main" id="{88372F13-FBBC-4869-A3B6-F81E2396EA17}"/>
              </a:ext>
            </a:extLst>
          </p:cNvPr>
          <p:cNvSpPr txBox="1"/>
          <p:nvPr/>
        </p:nvSpPr>
        <p:spPr>
          <a:xfrm>
            <a:off x="1761681" y="366065"/>
            <a:ext cx="4426915" cy="568221"/>
          </a:xfrm>
          <a:prstGeom prst="rect">
            <a:avLst/>
          </a:prstGeom>
          <a:noFill/>
          <a:ln>
            <a:noFill/>
          </a:ln>
        </p:spPr>
        <p:txBody>
          <a:bodyPr spcFirstLastPara="1" wrap="none" lIns="121900" tIns="121900" rIns="121900" bIns="121900" rtlCol="0" anchor="t" anchorCtr="0">
            <a:noAutofit/>
          </a:bodyPr>
          <a:lstStyle/>
          <a:p>
            <a:pPr marL="194728" indent="0" algn="ctr">
              <a:buNone/>
            </a:pPr>
            <a:r>
              <a:rPr lang="en-US" sz="2400" spc="37" dirty="0">
                <a:solidFill>
                  <a:schemeClr val="bg1"/>
                </a:solidFill>
                <a:latin typeface="Axiforma Light" panose="00000400000000000000" pitchFamily="50" charset="0"/>
                <a:sym typeface="Helvetica Neue"/>
              </a:rPr>
              <a:t>San Augustine County: Recommended Action Plan</a:t>
            </a:r>
          </a:p>
        </p:txBody>
      </p:sp>
      <p:sp>
        <p:nvSpPr>
          <p:cNvPr id="9" name="TextBox 8">
            <a:extLst>
              <a:ext uri="{FF2B5EF4-FFF2-40B4-BE49-F238E27FC236}">
                <a16:creationId xmlns:a16="http://schemas.microsoft.com/office/drawing/2014/main" id="{2604E6CD-3D80-4A22-AB40-C897B0CD6258}"/>
              </a:ext>
            </a:extLst>
          </p:cNvPr>
          <p:cNvSpPr txBox="1"/>
          <p:nvPr/>
        </p:nvSpPr>
        <p:spPr>
          <a:xfrm>
            <a:off x="91231" y="1300350"/>
            <a:ext cx="11811802" cy="5265224"/>
          </a:xfrm>
          <a:prstGeom prst="rect">
            <a:avLst/>
          </a:prstGeom>
          <a:noFill/>
          <a:ln>
            <a:noFill/>
          </a:ln>
        </p:spPr>
        <p:txBody>
          <a:bodyPr wrap="square">
            <a:spAutoFit/>
          </a:bodyPr>
          <a:lstStyle/>
          <a:p>
            <a:pPr marR="0" lvl="1">
              <a:lnSpc>
                <a:spcPct val="115000"/>
              </a:lnSpc>
              <a:spcBef>
                <a:spcPts val="0"/>
              </a:spcBef>
              <a:spcAft>
                <a:spcPts val="0"/>
              </a:spcAft>
            </a:pPr>
            <a:r>
              <a:rPr lang="en-US" sz="2000" dirty="0">
                <a:effectLst/>
                <a:latin typeface="Axiforma Light" panose="00000400000000000000" pitchFamily="50" charset="0"/>
                <a:ea typeface="Arial" panose="020B0604020202020204" pitchFamily="34" charset="0"/>
              </a:rPr>
              <a:t>Resources: </a:t>
            </a:r>
          </a:p>
          <a:p>
            <a:pPr marR="0" lvl="1">
              <a:lnSpc>
                <a:spcPct val="115000"/>
              </a:lnSpc>
              <a:spcBef>
                <a:spcPts val="0"/>
              </a:spcBef>
              <a:spcAft>
                <a:spcPts val="0"/>
              </a:spcAft>
            </a:pPr>
            <a:endParaRPr lang="en-US" sz="2000" dirty="0">
              <a:latin typeface="Axiforma Light" panose="00000400000000000000" pitchFamily="50" charset="0"/>
              <a:ea typeface="Arial" panose="020B0604020202020204" pitchFamily="34" charset="0"/>
            </a:endParaRPr>
          </a:p>
          <a:p>
            <a:pPr marL="0" marR="0" indent="457200">
              <a:lnSpc>
                <a:spcPct val="115000"/>
              </a:lnSpc>
              <a:spcBef>
                <a:spcPts val="0"/>
              </a:spcBef>
              <a:spcAft>
                <a:spcPts val="0"/>
              </a:spcAft>
            </a:pPr>
            <a:r>
              <a:rPr lang="en-US" sz="1800" b="1" dirty="0">
                <a:effectLst/>
                <a:latin typeface="Axiforma Light" panose="00000400000000000000" pitchFamily="50" charset="0"/>
                <a:ea typeface="Arial" panose="020B0604020202020204" pitchFamily="34" charset="0"/>
              </a:rPr>
              <a:t>Removing barriers to broadband expansion </a:t>
            </a:r>
            <a:r>
              <a:rPr lang="en-US" sz="1800" b="1" u="sng" dirty="0">
                <a:solidFill>
                  <a:srgbClr val="0000FF"/>
                </a:solidFill>
                <a:effectLst/>
                <a:latin typeface="Axiforma Light" panose="00000400000000000000" pitchFamily="50" charset="0"/>
                <a:ea typeface="Arial" panose="020B0604020202020204" pitchFamily="34" charset="0"/>
                <a:hlinkClick r:id="rId3"/>
              </a:rPr>
              <a:t>http://www.connectmycommunity.org/wp-content/uploads/2016/09/Local-Policy-Guide.pdf</a:t>
            </a:r>
            <a:r>
              <a:rPr lang="en-US" sz="1800" b="1" dirty="0">
                <a:effectLst/>
                <a:latin typeface="Axiforma Light" panose="00000400000000000000" pitchFamily="50" charset="0"/>
                <a:ea typeface="Arial" panose="020B0604020202020204" pitchFamily="34" charset="0"/>
              </a:rPr>
              <a:t> </a:t>
            </a:r>
            <a:endParaRPr lang="en-US" sz="1800" dirty="0">
              <a:effectLst/>
              <a:latin typeface="Axiforma Light" panose="00000400000000000000" pitchFamily="50" charset="0"/>
              <a:ea typeface="Arial" panose="020B0604020202020204" pitchFamily="34" charset="0"/>
            </a:endParaRPr>
          </a:p>
          <a:p>
            <a:pPr marL="0" marR="0" indent="457200">
              <a:lnSpc>
                <a:spcPct val="115000"/>
              </a:lnSpc>
              <a:spcBef>
                <a:spcPts val="0"/>
              </a:spcBef>
              <a:spcAft>
                <a:spcPts val="0"/>
              </a:spcAft>
            </a:pPr>
            <a:r>
              <a:rPr lang="en-US" sz="1800" b="1" dirty="0">
                <a:effectLst/>
                <a:latin typeface="Axiforma Light" panose="00000400000000000000" pitchFamily="50" charset="0"/>
                <a:ea typeface="Arial" panose="020B0604020202020204" pitchFamily="34" charset="0"/>
              </a:rPr>
              <a:t> </a:t>
            </a:r>
            <a:endParaRPr lang="en-US" sz="1800" dirty="0">
              <a:effectLst/>
              <a:latin typeface="Axiforma Light" panose="00000400000000000000" pitchFamily="50" charset="0"/>
              <a:ea typeface="Arial" panose="020B0604020202020204" pitchFamily="34" charset="0"/>
            </a:endParaRPr>
          </a:p>
          <a:p>
            <a:pPr marL="0" marR="0" indent="457200">
              <a:lnSpc>
                <a:spcPct val="115000"/>
              </a:lnSpc>
              <a:spcBef>
                <a:spcPts val="0"/>
              </a:spcBef>
              <a:spcAft>
                <a:spcPts val="0"/>
              </a:spcAft>
            </a:pPr>
            <a:r>
              <a:rPr lang="en-US" sz="1800" b="1" dirty="0">
                <a:effectLst/>
                <a:latin typeface="Axiforma Light" panose="00000400000000000000" pitchFamily="50" charset="0"/>
                <a:ea typeface="Arial" panose="020B0604020202020204" pitchFamily="34" charset="0"/>
              </a:rPr>
              <a:t>Example of County with on-line resources - </a:t>
            </a:r>
            <a:r>
              <a:rPr lang="en-US" sz="1800" b="1" u="sng" dirty="0">
                <a:solidFill>
                  <a:srgbClr val="0000FF"/>
                </a:solidFill>
                <a:effectLst/>
                <a:latin typeface="Axiforma Light" panose="00000400000000000000" pitchFamily="50" charset="0"/>
                <a:ea typeface="Arial" panose="020B0604020202020204" pitchFamily="34" charset="0"/>
                <a:hlinkClick r:id="rId4"/>
              </a:rPr>
              <a:t>https://onlinepermits.mcallen.net/Portal/default.aspx</a:t>
            </a:r>
            <a:r>
              <a:rPr lang="en-US" sz="1800" b="1" dirty="0">
                <a:effectLst/>
                <a:latin typeface="Axiforma Light" panose="00000400000000000000" pitchFamily="50" charset="0"/>
                <a:ea typeface="Arial" panose="020B0604020202020204" pitchFamily="34" charset="0"/>
              </a:rPr>
              <a:t>        </a:t>
            </a:r>
          </a:p>
          <a:p>
            <a:pPr marL="0" marR="0" indent="457200">
              <a:lnSpc>
                <a:spcPct val="115000"/>
              </a:lnSpc>
              <a:spcBef>
                <a:spcPts val="0"/>
              </a:spcBef>
              <a:spcAft>
                <a:spcPts val="0"/>
              </a:spcAft>
            </a:pPr>
            <a:endParaRPr lang="en-US" b="1" dirty="0">
              <a:latin typeface="Axiforma Light" panose="00000400000000000000" pitchFamily="50" charset="0"/>
              <a:ea typeface="Arial" panose="020B0604020202020204" pitchFamily="34" charset="0"/>
            </a:endParaRPr>
          </a:p>
          <a:p>
            <a:pPr marL="0" marR="0" indent="457200">
              <a:lnSpc>
                <a:spcPct val="115000"/>
              </a:lnSpc>
              <a:spcBef>
                <a:spcPts val="0"/>
              </a:spcBef>
              <a:spcAft>
                <a:spcPts val="0"/>
              </a:spcAft>
            </a:pPr>
            <a:endParaRPr lang="en-US" sz="1800" b="1" dirty="0">
              <a:effectLst/>
              <a:latin typeface="Axiforma Light" panose="00000400000000000000" pitchFamily="50" charset="0"/>
              <a:ea typeface="Arial" panose="020B0604020202020204" pitchFamily="34" charset="0"/>
            </a:endParaRPr>
          </a:p>
          <a:p>
            <a:pPr marL="0" marR="0" indent="457200">
              <a:lnSpc>
                <a:spcPct val="115000"/>
              </a:lnSpc>
              <a:spcBef>
                <a:spcPts val="0"/>
              </a:spcBef>
              <a:spcAft>
                <a:spcPts val="0"/>
              </a:spcAft>
            </a:pPr>
            <a:r>
              <a:rPr lang="en-US" sz="1800" b="1" dirty="0">
                <a:effectLst/>
                <a:latin typeface="Axiforma Light" panose="00000400000000000000" pitchFamily="50" charset="0"/>
                <a:ea typeface="Arial" panose="020B0604020202020204" pitchFamily="34" charset="0"/>
              </a:rPr>
              <a:t>Becoming Broadband Ready  </a:t>
            </a:r>
            <a:r>
              <a:rPr lang="en-US" sz="1800" b="1" u="sng" dirty="0">
                <a:solidFill>
                  <a:srgbClr val="0000FF"/>
                </a:solidFill>
                <a:effectLst/>
                <a:latin typeface="Axiforma Light" panose="00000400000000000000" pitchFamily="50" charset="0"/>
                <a:ea typeface="Arial" panose="020B0604020202020204" pitchFamily="34" charset="0"/>
                <a:hlinkClick r:id="rId5"/>
              </a:rPr>
              <a:t>https://nextcenturycities.org/becoming-broadband-ready/</a:t>
            </a:r>
            <a:r>
              <a:rPr lang="en-US" sz="1800" b="1" dirty="0">
                <a:effectLst/>
                <a:latin typeface="Axiforma Light" panose="00000400000000000000" pitchFamily="50" charset="0"/>
                <a:ea typeface="Arial" panose="020B0604020202020204" pitchFamily="34" charset="0"/>
              </a:rPr>
              <a:t> </a:t>
            </a:r>
            <a:endParaRPr lang="en-US" sz="1800" dirty="0">
              <a:effectLst/>
              <a:latin typeface="Axiforma Light" panose="00000400000000000000" pitchFamily="50" charset="0"/>
              <a:ea typeface="Arial" panose="020B0604020202020204" pitchFamily="34" charset="0"/>
            </a:endParaRPr>
          </a:p>
          <a:p>
            <a:pPr marL="0" marR="0">
              <a:lnSpc>
                <a:spcPct val="115000"/>
              </a:lnSpc>
              <a:spcBef>
                <a:spcPts val="0"/>
              </a:spcBef>
              <a:spcAft>
                <a:spcPts val="0"/>
              </a:spcAft>
            </a:pPr>
            <a:r>
              <a:rPr lang="en-US" sz="1800" b="1" dirty="0">
                <a:effectLst/>
                <a:latin typeface="Axiforma Light" panose="00000400000000000000" pitchFamily="50" charset="0"/>
                <a:ea typeface="Arial" panose="020B0604020202020204" pitchFamily="34" charset="0"/>
              </a:rPr>
              <a:t> </a:t>
            </a:r>
            <a:endParaRPr lang="en-US" sz="1800" dirty="0">
              <a:effectLst/>
              <a:latin typeface="Axiforma Light" panose="00000400000000000000" pitchFamily="50" charset="0"/>
              <a:ea typeface="Arial" panose="020B0604020202020204" pitchFamily="34" charset="0"/>
            </a:endParaRPr>
          </a:p>
          <a:p>
            <a:pPr marL="0" marR="0">
              <a:lnSpc>
                <a:spcPct val="115000"/>
              </a:lnSpc>
              <a:spcBef>
                <a:spcPts val="0"/>
              </a:spcBef>
              <a:spcAft>
                <a:spcPts val="0"/>
              </a:spcAft>
            </a:pPr>
            <a:r>
              <a:rPr lang="en-US" b="1" dirty="0">
                <a:latin typeface="Axiforma Light" panose="00000400000000000000" pitchFamily="50" charset="0"/>
                <a:ea typeface="Arial" panose="020B0604020202020204" pitchFamily="34" charset="0"/>
              </a:rPr>
              <a:t>       </a:t>
            </a:r>
            <a:r>
              <a:rPr lang="en-US" sz="1800" b="1" dirty="0">
                <a:effectLst/>
                <a:latin typeface="Axiforma Light" panose="00000400000000000000" pitchFamily="50" charset="0"/>
                <a:ea typeface="Arial" panose="020B0604020202020204" pitchFamily="34" charset="0"/>
              </a:rPr>
              <a:t>Examining state broadband programs - </a:t>
            </a:r>
            <a:r>
              <a:rPr lang="en-US" sz="1800" u="sng" dirty="0">
                <a:solidFill>
                  <a:srgbClr val="0000FF"/>
                </a:solidFill>
                <a:effectLst/>
                <a:latin typeface="Axiforma Light" panose="00000400000000000000" pitchFamily="50" charset="0"/>
                <a:ea typeface="Arial" panose="020B0604020202020204" pitchFamily="34" charset="0"/>
                <a:hlinkClick r:id="rId6"/>
              </a:rPr>
              <a:t>https://www.pewtrusts.org/en/research-and-analysis/reports/2020/02/how-states-are-expanding-broadband-access</a:t>
            </a:r>
            <a:endParaRPr lang="en-US" sz="1800" dirty="0">
              <a:effectLst/>
              <a:latin typeface="Axiforma Light" panose="00000400000000000000" pitchFamily="50" charset="0"/>
              <a:ea typeface="Arial" panose="020B0604020202020204" pitchFamily="34" charset="0"/>
            </a:endParaRPr>
          </a:p>
          <a:p>
            <a:pPr marL="0" marR="0" indent="457200">
              <a:lnSpc>
                <a:spcPct val="115000"/>
              </a:lnSpc>
              <a:spcBef>
                <a:spcPts val="0"/>
              </a:spcBef>
              <a:spcAft>
                <a:spcPts val="0"/>
              </a:spcAft>
            </a:pPr>
            <a:endParaRPr lang="en-US" b="1" dirty="0">
              <a:latin typeface="Axiforma Light" panose="00000400000000000000" pitchFamily="50" charset="0"/>
              <a:ea typeface="Arial" panose="020B0604020202020204" pitchFamily="34" charset="0"/>
            </a:endParaRPr>
          </a:p>
          <a:p>
            <a:pPr marL="0" marR="0" indent="457200">
              <a:lnSpc>
                <a:spcPct val="115000"/>
              </a:lnSpc>
              <a:spcBef>
                <a:spcPts val="0"/>
              </a:spcBef>
              <a:spcAft>
                <a:spcPts val="0"/>
              </a:spcAft>
            </a:pPr>
            <a:r>
              <a:rPr lang="en-US" sz="1800" b="1" dirty="0">
                <a:effectLst/>
                <a:latin typeface="Axiforma Light" panose="00000400000000000000" pitchFamily="50" charset="0"/>
                <a:ea typeface="Arial" panose="020B0604020202020204" pitchFamily="34" charset="0"/>
              </a:rPr>
              <a:t>        </a:t>
            </a:r>
            <a:endParaRPr lang="en-US" sz="1800" dirty="0">
              <a:effectLst/>
              <a:latin typeface="Axiforma Light" panose="00000400000000000000" pitchFamily="50" charset="0"/>
              <a:ea typeface="Arial" panose="020B0604020202020204" pitchFamily="34" charset="0"/>
            </a:endParaRPr>
          </a:p>
          <a:p>
            <a:pPr marR="0" lvl="1">
              <a:lnSpc>
                <a:spcPct val="115000"/>
              </a:lnSpc>
              <a:spcBef>
                <a:spcPts val="0"/>
              </a:spcBef>
              <a:spcAft>
                <a:spcPts val="0"/>
              </a:spcAft>
            </a:pPr>
            <a:endParaRPr lang="en-US" sz="20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723523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315B3F3F-452F-4375-B4F7-81A63A9CB2D9}"/>
              </a:ext>
            </a:extLst>
          </p:cNvPr>
          <p:cNvSpPr txBox="1"/>
          <p:nvPr/>
        </p:nvSpPr>
        <p:spPr>
          <a:xfrm>
            <a:off x="150725" y="234880"/>
            <a:ext cx="10389996" cy="800100"/>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San Augustine: Recommended Actions</a:t>
            </a:r>
          </a:p>
        </p:txBody>
      </p:sp>
      <p:sp>
        <p:nvSpPr>
          <p:cNvPr id="5" name="TextBox 4">
            <a:extLst>
              <a:ext uri="{FF2B5EF4-FFF2-40B4-BE49-F238E27FC236}">
                <a16:creationId xmlns:a16="http://schemas.microsoft.com/office/drawing/2014/main" id="{A5D53E76-D48C-4A9E-8252-D55DC2F97424}"/>
              </a:ext>
            </a:extLst>
          </p:cNvPr>
          <p:cNvSpPr txBox="1"/>
          <p:nvPr/>
        </p:nvSpPr>
        <p:spPr>
          <a:xfrm rot="10800000" flipV="1">
            <a:off x="355597" y="1538569"/>
            <a:ext cx="10425723" cy="2530511"/>
          </a:xfrm>
          <a:prstGeom prst="rect">
            <a:avLst/>
          </a:prstGeom>
          <a:noFill/>
          <a:ln>
            <a:noFill/>
          </a:ln>
        </p:spPr>
        <p:txBody>
          <a:bodyPr spcFirstLastPara="1" wrap="square" lIns="121900" tIns="121900" rIns="121900" bIns="121900" rtlCol="0" anchor="t" anchorCtr="0">
            <a:noAutofit/>
          </a:bodyPr>
          <a:lstStyle/>
          <a:p>
            <a:pPr marL="194728"/>
            <a:r>
              <a:rPr lang="en-US" sz="2200" b="1" spc="37" dirty="0">
                <a:latin typeface="Axiforma Light" panose="00000400000000000000" pitchFamily="50" charset="0"/>
                <a:sym typeface="Helvetica Neue"/>
              </a:rPr>
              <a:t>2.	Develop a San Augustine Technology Action Committee</a:t>
            </a:r>
          </a:p>
          <a:p>
            <a:pPr marL="651928" indent="-457200" algn="ctr">
              <a:buAutoNum type="arabicPeriod"/>
            </a:pPr>
            <a:endParaRPr lang="en-US" sz="2400" b="1" spc="37" dirty="0">
              <a:latin typeface="Axiforma Light" panose="00000400000000000000" pitchFamily="50" charset="0"/>
              <a:sym typeface="Helvetica Neue"/>
            </a:endParaRPr>
          </a:p>
          <a:p>
            <a:pPr marL="194728"/>
            <a:r>
              <a:rPr lang="en-US" spc="37" dirty="0">
                <a:latin typeface="Axiforma Light" panose="00000400000000000000" pitchFamily="50" charset="0"/>
                <a:sym typeface="Helvetica Neue"/>
              </a:rPr>
              <a:t>Goal:</a:t>
            </a:r>
          </a:p>
          <a:p>
            <a:pPr marL="194728"/>
            <a:endParaRPr lang="en-US" spc="37" dirty="0">
              <a:latin typeface="Axiforma Light" panose="00000400000000000000" pitchFamily="50" charset="0"/>
              <a:sym typeface="Helvetica Neue"/>
            </a:endParaRPr>
          </a:p>
          <a:p>
            <a:pPr marL="194728"/>
            <a:r>
              <a:rPr lang="en-US" spc="37" dirty="0">
                <a:latin typeface="Axiforma Light" panose="00000400000000000000" pitchFamily="50" charset="0"/>
                <a:sym typeface="Helvetica Neue"/>
              </a:rPr>
              <a:t> Establish and promote an empowered group of interested and passionate individuals to focus on broadband related needs and actions to benefit San Augustine County.</a:t>
            </a:r>
          </a:p>
          <a:p>
            <a:pPr marL="194728" algn="ctr"/>
            <a:endParaRPr lang="en-US" spc="37" dirty="0">
              <a:latin typeface="Axiforma Light" panose="00000400000000000000" pitchFamily="50" charset="0"/>
              <a:sym typeface="Helvetica Neue"/>
            </a:endParaRPr>
          </a:p>
          <a:p>
            <a:pPr marL="194728"/>
            <a:r>
              <a:rPr lang="en-US" spc="37" dirty="0">
                <a:latin typeface="Axiforma Light" panose="00000400000000000000" pitchFamily="50" charset="0"/>
                <a:sym typeface="Helvetica Neue"/>
              </a:rPr>
              <a:t>Action: </a:t>
            </a:r>
          </a:p>
          <a:p>
            <a:pPr marL="194728"/>
            <a:endParaRPr lang="en-US" spc="37" dirty="0">
              <a:latin typeface="Axiforma Light" panose="00000400000000000000" pitchFamily="50" charset="0"/>
              <a:sym typeface="Helvetica Neue"/>
            </a:endParaRPr>
          </a:p>
          <a:p>
            <a:pPr marL="194728"/>
            <a:r>
              <a:rPr lang="en-US" spc="37" dirty="0">
                <a:latin typeface="Axiforma Light" panose="00000400000000000000" pitchFamily="50" charset="0"/>
                <a:sym typeface="Helvetica Neue"/>
              </a:rPr>
              <a:t>One key responsibility of this Committee is to manage and drive completion of the Technology Action Plan, while also serving as the “go to” resources for broadband related needs, questions and information across the county.  This committee should plan on staying together for several years and recruit new members over the years. </a:t>
            </a:r>
          </a:p>
        </p:txBody>
      </p:sp>
    </p:spTree>
    <p:extLst>
      <p:ext uri="{BB962C8B-B14F-4D97-AF65-F5344CB8AC3E}">
        <p14:creationId xmlns:p14="http://schemas.microsoft.com/office/powerpoint/2010/main" val="9940436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059"/>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315B3F3F-452F-4375-B4F7-81A63A9CB2D9}"/>
              </a:ext>
            </a:extLst>
          </p:cNvPr>
          <p:cNvSpPr txBox="1"/>
          <p:nvPr/>
        </p:nvSpPr>
        <p:spPr>
          <a:xfrm>
            <a:off x="150725" y="234880"/>
            <a:ext cx="10389996" cy="800100"/>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San Augustine: Action Recommendations</a:t>
            </a:r>
          </a:p>
          <a:p>
            <a:pPr marL="194728" indent="0">
              <a:buNone/>
            </a:pPr>
            <a:endParaRPr lang="en-US" sz="2400" spc="37" dirty="0">
              <a:solidFill>
                <a:schemeClr val="bg1"/>
              </a:solidFill>
              <a:latin typeface="Axiforma Light" panose="00000400000000000000" pitchFamily="50" charset="0"/>
              <a:sym typeface="Helvetica Neue"/>
            </a:endParaRPr>
          </a:p>
        </p:txBody>
      </p:sp>
      <p:sp>
        <p:nvSpPr>
          <p:cNvPr id="5" name="TextBox 4">
            <a:extLst>
              <a:ext uri="{FF2B5EF4-FFF2-40B4-BE49-F238E27FC236}">
                <a16:creationId xmlns:a16="http://schemas.microsoft.com/office/drawing/2014/main" id="{0592F7C9-215D-423F-B1B4-AFD8D4C6F51C}"/>
              </a:ext>
            </a:extLst>
          </p:cNvPr>
          <p:cNvSpPr txBox="1"/>
          <p:nvPr/>
        </p:nvSpPr>
        <p:spPr>
          <a:xfrm>
            <a:off x="150725" y="1260361"/>
            <a:ext cx="11416435" cy="982389"/>
          </a:xfrm>
          <a:prstGeom prst="rect">
            <a:avLst/>
          </a:prstGeom>
          <a:noFill/>
          <a:ln>
            <a:noFill/>
          </a:ln>
        </p:spPr>
        <p:txBody>
          <a:bodyPr spcFirstLastPara="1" wrap="square" lIns="121900" tIns="121900" rIns="121900" bIns="121900" rtlCol="0" anchor="t" anchorCtr="0">
            <a:normAutofit fontScale="25000" lnSpcReduction="20000"/>
          </a:bodyPr>
          <a:lstStyle/>
          <a:p>
            <a:pPr marL="194728" indent="0">
              <a:buNone/>
            </a:pPr>
            <a:r>
              <a:rPr lang="en-US" sz="8800" spc="37" dirty="0">
                <a:latin typeface="Axiforma Light" panose="00000400000000000000" pitchFamily="50" charset="0"/>
                <a:sym typeface="Helvetica Neue"/>
              </a:rPr>
              <a:t>3</a:t>
            </a:r>
            <a:r>
              <a:rPr lang="en-US" sz="9600" spc="37" dirty="0">
                <a:latin typeface="Axiforma Light" panose="00000400000000000000" pitchFamily="50" charset="0"/>
                <a:sym typeface="Helvetica Neue"/>
              </a:rPr>
              <a:t>.  </a:t>
            </a:r>
            <a:r>
              <a:rPr lang="en-US" sz="8800" b="1" spc="37" dirty="0">
                <a:latin typeface="Axiforma Light" panose="00000400000000000000" pitchFamily="50" charset="0"/>
                <a:sym typeface="Helvetica Neue"/>
              </a:rPr>
              <a:t>Identify and promote low-cost broadband services offerings for the community, specifically for vulnerable populations</a:t>
            </a:r>
            <a:r>
              <a:rPr lang="en-US" sz="8800" spc="37" dirty="0">
                <a:latin typeface="Axiforma Light" panose="00000400000000000000" pitchFamily="50" charset="0"/>
                <a:sym typeface="Helvetica Neue"/>
              </a:rPr>
              <a:t>.</a:t>
            </a:r>
          </a:p>
          <a:p>
            <a:pPr marL="194728" indent="0">
              <a:buNone/>
            </a:pPr>
            <a:endParaRPr lang="en-US" sz="9600" spc="37" dirty="0">
              <a:latin typeface="Axiforma Light" panose="00000400000000000000" pitchFamily="50" charset="0"/>
              <a:sym typeface="Helvetica Neue"/>
            </a:endParaRPr>
          </a:p>
          <a:p>
            <a:pPr marL="194728" indent="0">
              <a:buNone/>
            </a:pPr>
            <a:endParaRPr lang="en-US" sz="9600" spc="37" dirty="0">
              <a:solidFill>
                <a:srgbClr val="65656A"/>
              </a:solidFill>
              <a:latin typeface="Axiforma Light" panose="00000400000000000000" pitchFamily="50" charset="0"/>
              <a:sym typeface="Helvetica Neue"/>
            </a:endParaRPr>
          </a:p>
        </p:txBody>
      </p:sp>
      <p:sp>
        <p:nvSpPr>
          <p:cNvPr id="6" name="TextBox 5">
            <a:extLst>
              <a:ext uri="{FF2B5EF4-FFF2-40B4-BE49-F238E27FC236}">
                <a16:creationId xmlns:a16="http://schemas.microsoft.com/office/drawing/2014/main" id="{CDAE43EB-1FB0-4710-B690-93F50E6AD742}"/>
              </a:ext>
            </a:extLst>
          </p:cNvPr>
          <p:cNvSpPr txBox="1"/>
          <p:nvPr/>
        </p:nvSpPr>
        <p:spPr>
          <a:xfrm flipV="1">
            <a:off x="1249680" y="4023361"/>
            <a:ext cx="10408921" cy="45719"/>
          </a:xfrm>
          <a:prstGeom prst="rect">
            <a:avLst/>
          </a:prstGeom>
          <a:noFill/>
          <a:ln>
            <a:noFill/>
          </a:ln>
        </p:spPr>
        <p:txBody>
          <a:bodyPr spcFirstLastPara="1" wrap="square" lIns="121900" tIns="121900" rIns="121900" bIns="121900" rtlCol="0" anchor="t" anchorCtr="0">
            <a:normAutofit fontScale="25000" lnSpcReduction="20000"/>
          </a:bodyPr>
          <a:lstStyle/>
          <a:p>
            <a:pPr marL="194728" indent="0" algn="ctr">
              <a:buNone/>
            </a:pPr>
            <a:endParaRPr lang="en-US" sz="8800" spc="37" dirty="0">
              <a:solidFill>
                <a:srgbClr val="65656A"/>
              </a:solidFill>
              <a:sym typeface="Helvetica Neue"/>
            </a:endParaRPr>
          </a:p>
        </p:txBody>
      </p:sp>
      <p:sp>
        <p:nvSpPr>
          <p:cNvPr id="7" name="TextBox 6">
            <a:extLst>
              <a:ext uri="{FF2B5EF4-FFF2-40B4-BE49-F238E27FC236}">
                <a16:creationId xmlns:a16="http://schemas.microsoft.com/office/drawing/2014/main" id="{B65A572C-ADD9-4C1E-98B3-6B78A498C1AC}"/>
              </a:ext>
            </a:extLst>
          </p:cNvPr>
          <p:cNvSpPr txBox="1"/>
          <p:nvPr/>
        </p:nvSpPr>
        <p:spPr>
          <a:xfrm rot="10800000" flipV="1">
            <a:off x="150724" y="1916243"/>
            <a:ext cx="12041276" cy="4842698"/>
          </a:xfrm>
          <a:prstGeom prst="rect">
            <a:avLst/>
          </a:prstGeom>
          <a:noFill/>
          <a:ln>
            <a:noFill/>
          </a:ln>
        </p:spPr>
        <p:txBody>
          <a:bodyPr spcFirstLastPara="1" wrap="square" lIns="121900" tIns="121900" rIns="121900" bIns="121900" rtlCol="0" anchor="t" anchorCtr="0">
            <a:noAutofit/>
          </a:bodyPr>
          <a:lstStyle/>
          <a:p>
            <a:pPr marL="194728" indent="0">
              <a:buNone/>
            </a:pPr>
            <a:r>
              <a:rPr lang="en-US" spc="37" dirty="0">
                <a:latin typeface="Axiforma Light" panose="00000400000000000000" pitchFamily="50" charset="0"/>
                <a:sym typeface="Helvetica Neue"/>
              </a:rPr>
              <a:t>Goal:</a:t>
            </a:r>
          </a:p>
          <a:p>
            <a:pPr marL="194728" indent="0">
              <a:buNone/>
            </a:pPr>
            <a:r>
              <a:rPr lang="en-US" spc="37" dirty="0">
                <a:latin typeface="Axiforma Light" panose="00000400000000000000" pitchFamily="50" charset="0"/>
                <a:sym typeface="Helvetica Neue"/>
              </a:rPr>
              <a:t> Help address the cost barrier to broadband adoption</a:t>
            </a:r>
          </a:p>
          <a:p>
            <a:pPr marL="194728" indent="0">
              <a:buNone/>
            </a:pPr>
            <a:endParaRPr lang="en-US" spc="37" dirty="0">
              <a:latin typeface="Axiforma Light" panose="00000400000000000000" pitchFamily="50" charset="0"/>
              <a:sym typeface="Helvetica Neue"/>
            </a:endParaRPr>
          </a:p>
          <a:p>
            <a:pPr marL="194728" indent="0">
              <a:buNone/>
            </a:pPr>
            <a:r>
              <a:rPr lang="en-US" spc="37" dirty="0">
                <a:latin typeface="Axiforma Light" panose="00000400000000000000" pitchFamily="50" charset="0"/>
                <a:sym typeface="Helvetica Neue"/>
              </a:rPr>
              <a:t>Actions:</a:t>
            </a:r>
          </a:p>
          <a:p>
            <a:pPr marL="194728" indent="0">
              <a:buNone/>
            </a:pPr>
            <a:r>
              <a:rPr lang="en-US" spc="37" dirty="0">
                <a:latin typeface="Axiforma Light" panose="00000400000000000000" pitchFamily="50" charset="0"/>
                <a:sym typeface="Helvetica Neue"/>
              </a:rPr>
              <a:t>Promote the availability and use of low-cost monthly broadband programs for eligible households offered by State and National providers</a:t>
            </a:r>
          </a:p>
          <a:p>
            <a:pPr marL="194728" indent="0">
              <a:buNone/>
            </a:pPr>
            <a:r>
              <a:rPr lang="en-US" spc="37" dirty="0">
                <a:latin typeface="Axiforma Light" panose="00000400000000000000" pitchFamily="50" charset="0"/>
                <a:sym typeface="Helvetica Neue"/>
                <a:hlinkClick r:id="rId4">
                  <a:extLst>
                    <a:ext uri="{A12FA001-AC4F-418D-AE19-62706E023703}">
                      <ahyp:hlinkClr xmlns:ahyp="http://schemas.microsoft.com/office/drawing/2018/hyperlinkcolor" val="tx"/>
                    </a:ext>
                  </a:extLst>
                </a:hlinkClick>
              </a:rPr>
              <a:t>https://www.fcc.gov/broadbandbenefit</a:t>
            </a:r>
            <a:r>
              <a:rPr lang="en-US" spc="37" dirty="0">
                <a:latin typeface="Axiforma Light" panose="00000400000000000000" pitchFamily="50" charset="0"/>
                <a:sym typeface="Helvetica Neue"/>
              </a:rPr>
              <a:t> </a:t>
            </a:r>
          </a:p>
          <a:p>
            <a:pPr marL="194728" indent="0">
              <a:buNone/>
            </a:pPr>
            <a:endParaRPr lang="en-US" spc="37" dirty="0">
              <a:latin typeface="Axiforma Light" panose="00000400000000000000" pitchFamily="50" charset="0"/>
              <a:sym typeface="Helvetica Neue"/>
            </a:endParaRPr>
          </a:p>
          <a:p>
            <a:pPr marL="194728" indent="0">
              <a:buNone/>
            </a:pPr>
            <a:r>
              <a:rPr lang="en-US" spc="37" dirty="0">
                <a:latin typeface="Axiforma Light" panose="00000400000000000000" pitchFamily="50" charset="0"/>
                <a:sym typeface="Helvetica Neue"/>
              </a:rPr>
              <a:t>Provide a Market Analysis to identify underserved areas, identify potential broadband providers, understand potential service offerings and rates. </a:t>
            </a:r>
          </a:p>
          <a:p>
            <a:pPr marL="194728" indent="0">
              <a:buNone/>
            </a:pPr>
            <a:endParaRPr lang="en-US" spc="37" dirty="0">
              <a:latin typeface="Axiforma Light" panose="00000400000000000000" pitchFamily="50" charset="0"/>
              <a:sym typeface="Helvetica Neue"/>
            </a:endParaRPr>
          </a:p>
          <a:p>
            <a:r>
              <a:rPr lang="en-US" dirty="0">
                <a:latin typeface="Axiforma Light" panose="00000400000000000000" pitchFamily="50" charset="0"/>
              </a:rPr>
              <a:t>   Effectively target truly unserved and underserved areas. Helps providers gage interest and future                               infrastructure.  Allows for shelve ready plans when budgets and grants allow for additional funds.</a:t>
            </a:r>
          </a:p>
          <a:p>
            <a:endParaRPr lang="en-US" dirty="0">
              <a:latin typeface="Axiforma Light" panose="00000400000000000000" pitchFamily="50" charset="0"/>
            </a:endParaRPr>
          </a:p>
          <a:p>
            <a:r>
              <a:rPr lang="en-US" dirty="0">
                <a:latin typeface="Axiforma Light" panose="00000400000000000000" pitchFamily="50" charset="0"/>
              </a:rPr>
              <a:t>   Providers may have programs the residents do not know about.  </a:t>
            </a:r>
          </a:p>
          <a:p>
            <a:endParaRPr lang="en-US" dirty="0">
              <a:latin typeface="Axiforma Light" panose="00000400000000000000" pitchFamily="50" charset="0"/>
            </a:endParaRPr>
          </a:p>
          <a:p>
            <a:r>
              <a:rPr lang="en-US" dirty="0">
                <a:latin typeface="Axiforma Light" panose="00000400000000000000" pitchFamily="50" charset="0"/>
              </a:rPr>
              <a:t>   Involve providers in these discussions. </a:t>
            </a:r>
          </a:p>
          <a:p>
            <a:pPr marL="194728" indent="0">
              <a:buNone/>
            </a:pPr>
            <a:endParaRPr lang="en-US" sz="2400" spc="37" dirty="0">
              <a:solidFill>
                <a:srgbClr val="65656A"/>
              </a:solidFill>
              <a:latin typeface="Axiforma Light" panose="00000400000000000000" pitchFamily="50" charset="0"/>
              <a:sym typeface="Helvetica Neue"/>
            </a:endParaRPr>
          </a:p>
        </p:txBody>
      </p:sp>
    </p:spTree>
    <p:extLst>
      <p:ext uri="{BB962C8B-B14F-4D97-AF65-F5344CB8AC3E}">
        <p14:creationId xmlns:p14="http://schemas.microsoft.com/office/powerpoint/2010/main" val="29103775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315B3F3F-452F-4375-B4F7-81A63A9CB2D9}"/>
              </a:ext>
            </a:extLst>
          </p:cNvPr>
          <p:cNvSpPr txBox="1"/>
          <p:nvPr/>
        </p:nvSpPr>
        <p:spPr>
          <a:xfrm>
            <a:off x="0" y="315780"/>
            <a:ext cx="10389996" cy="800100"/>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San Augustine County: Recommended Actions</a:t>
            </a:r>
          </a:p>
        </p:txBody>
      </p:sp>
      <p:sp>
        <p:nvSpPr>
          <p:cNvPr id="5" name="TextBox 4">
            <a:extLst>
              <a:ext uri="{FF2B5EF4-FFF2-40B4-BE49-F238E27FC236}">
                <a16:creationId xmlns:a16="http://schemas.microsoft.com/office/drawing/2014/main" id="{E21F3992-D436-4111-B588-6893AC299800}"/>
              </a:ext>
            </a:extLst>
          </p:cNvPr>
          <p:cNvSpPr txBox="1"/>
          <p:nvPr/>
        </p:nvSpPr>
        <p:spPr>
          <a:xfrm>
            <a:off x="318365" y="1678588"/>
            <a:ext cx="11873635" cy="5003566"/>
          </a:xfrm>
          <a:prstGeom prst="rect">
            <a:avLst/>
          </a:prstGeom>
          <a:noFill/>
          <a:ln>
            <a:noFill/>
          </a:ln>
        </p:spPr>
        <p:txBody>
          <a:bodyPr spcFirstLastPara="1" wrap="square" lIns="121900" tIns="121900" rIns="121900" bIns="121900" rtlCol="0" anchor="t" anchorCtr="0">
            <a:normAutofit fontScale="25000" lnSpcReduction="20000"/>
          </a:bodyPr>
          <a:lstStyle/>
          <a:p>
            <a:pPr>
              <a:lnSpc>
                <a:spcPct val="120000"/>
              </a:lnSpc>
              <a:spcAft>
                <a:spcPts val="600"/>
              </a:spcAft>
            </a:pPr>
            <a:r>
              <a:rPr lang="en-US" sz="9600" b="1" spc="37" dirty="0">
                <a:latin typeface="Axiforma Light" panose="00000400000000000000" pitchFamily="50" charset="0"/>
                <a:sym typeface="Helvetica Neue"/>
              </a:rPr>
              <a:t>4.  </a:t>
            </a:r>
            <a:r>
              <a:rPr lang="en-US" sz="8800" b="1" spc="37" dirty="0">
                <a:latin typeface="Axiforma Light" panose="00000400000000000000" pitchFamily="50" charset="0"/>
                <a:sym typeface="Helvetica Neue"/>
              </a:rPr>
              <a:t>Improve Public Safety communications; Speeds and Reliability.</a:t>
            </a:r>
          </a:p>
          <a:p>
            <a:pPr>
              <a:lnSpc>
                <a:spcPct val="120000"/>
              </a:lnSpc>
              <a:spcAft>
                <a:spcPts val="600"/>
              </a:spcAft>
            </a:pPr>
            <a:endParaRPr lang="en-US" sz="8800" b="1" spc="37" dirty="0">
              <a:latin typeface="Axiforma Light" panose="00000400000000000000" pitchFamily="50" charset="0"/>
              <a:sym typeface="Helvetica Neue"/>
            </a:endParaRPr>
          </a:p>
          <a:p>
            <a:pPr>
              <a:lnSpc>
                <a:spcPct val="120000"/>
              </a:lnSpc>
              <a:spcAft>
                <a:spcPts val="600"/>
              </a:spcAft>
            </a:pPr>
            <a:r>
              <a:rPr lang="en-US" sz="7200" spc="37" dirty="0">
                <a:latin typeface="Axiforma Light" panose="00000400000000000000" pitchFamily="50" charset="0"/>
                <a:sym typeface="Helvetica Neue"/>
              </a:rPr>
              <a:t>Goal:</a:t>
            </a:r>
          </a:p>
          <a:p>
            <a:pPr>
              <a:lnSpc>
                <a:spcPct val="120000"/>
              </a:lnSpc>
              <a:spcAft>
                <a:spcPts val="600"/>
              </a:spcAft>
            </a:pPr>
            <a:r>
              <a:rPr lang="en-US" sz="7200" spc="37" dirty="0">
                <a:latin typeface="Axiforma Light" panose="00000400000000000000" pitchFamily="50" charset="0"/>
                <a:sym typeface="Helvetica Neue"/>
              </a:rPr>
              <a:t>Leverage broadband technologies to enhance emergency communications to and from the public.</a:t>
            </a:r>
          </a:p>
          <a:p>
            <a:pPr>
              <a:lnSpc>
                <a:spcPct val="120000"/>
              </a:lnSpc>
              <a:spcAft>
                <a:spcPts val="600"/>
              </a:spcAft>
            </a:pPr>
            <a:endParaRPr lang="en-US" sz="7200" dirty="0">
              <a:latin typeface="Axiforma Light" panose="00000400000000000000" pitchFamily="50" charset="0"/>
            </a:endParaRPr>
          </a:p>
          <a:p>
            <a:pPr>
              <a:lnSpc>
                <a:spcPct val="120000"/>
              </a:lnSpc>
              <a:spcAft>
                <a:spcPts val="600"/>
              </a:spcAft>
            </a:pPr>
            <a:r>
              <a:rPr lang="en-US" sz="7200" dirty="0">
                <a:latin typeface="Axiforma Light" panose="00000400000000000000" pitchFamily="50" charset="0"/>
              </a:rPr>
              <a:t>Actions:</a:t>
            </a:r>
          </a:p>
          <a:p>
            <a:pPr>
              <a:lnSpc>
                <a:spcPct val="120000"/>
              </a:lnSpc>
            </a:pPr>
            <a:r>
              <a:rPr lang="en-US" sz="7200" dirty="0">
                <a:latin typeface="Axiforma Light" panose="00000400000000000000" pitchFamily="50" charset="0"/>
              </a:rPr>
              <a:t>Perform speed tests during peak hours to get a better understanding of user experience at these locations.</a:t>
            </a:r>
          </a:p>
          <a:p>
            <a:pPr>
              <a:lnSpc>
                <a:spcPct val="120000"/>
              </a:lnSpc>
            </a:pPr>
            <a:endParaRPr lang="en-US" sz="7200" dirty="0">
              <a:latin typeface="Axiforma Light" panose="00000400000000000000" pitchFamily="50" charset="0"/>
            </a:endParaRPr>
          </a:p>
          <a:p>
            <a:pPr>
              <a:lnSpc>
                <a:spcPct val="120000"/>
              </a:lnSpc>
            </a:pPr>
            <a:r>
              <a:rPr lang="en-US" sz="7200" dirty="0">
                <a:latin typeface="Axiforma Light" panose="00000400000000000000" pitchFamily="50" charset="0"/>
              </a:rPr>
              <a:t>Facilitate planning meetings with local providers to determine cost saving options while increasing speed., Identify funding sources to pay for infrastructure updates (e-Rate for libraries). Incorporate technology needs in annual budgets/plans.</a:t>
            </a:r>
          </a:p>
          <a:p>
            <a:pPr marL="194728" indent="0" algn="ctr">
              <a:buNone/>
            </a:pPr>
            <a:endParaRPr lang="en-US" sz="8800" spc="37" dirty="0">
              <a:solidFill>
                <a:srgbClr val="65656A"/>
              </a:solidFill>
              <a:sym typeface="Helvetica Neue"/>
            </a:endParaRPr>
          </a:p>
          <a:p>
            <a:pPr marL="194728" indent="0" algn="ctr">
              <a:buNone/>
            </a:pPr>
            <a:endParaRPr lang="en-US" sz="8800" spc="37" dirty="0">
              <a:solidFill>
                <a:srgbClr val="65656A"/>
              </a:solidFill>
              <a:sym typeface="Helvetica Neue"/>
            </a:endParaRPr>
          </a:p>
          <a:p>
            <a:pPr marL="194728" indent="0" algn="ctr">
              <a:buNone/>
            </a:pPr>
            <a:endParaRPr lang="en-US" sz="8800" spc="37" dirty="0">
              <a:solidFill>
                <a:srgbClr val="65656A"/>
              </a:solidFill>
              <a:sym typeface="Helvetica Neue"/>
            </a:endParaRPr>
          </a:p>
        </p:txBody>
      </p:sp>
    </p:spTree>
    <p:extLst>
      <p:ext uri="{BB962C8B-B14F-4D97-AF65-F5344CB8AC3E}">
        <p14:creationId xmlns:p14="http://schemas.microsoft.com/office/powerpoint/2010/main" val="30845778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315B3F3F-452F-4375-B4F7-81A63A9CB2D9}"/>
              </a:ext>
            </a:extLst>
          </p:cNvPr>
          <p:cNvSpPr txBox="1"/>
          <p:nvPr/>
        </p:nvSpPr>
        <p:spPr>
          <a:xfrm>
            <a:off x="150725" y="234880"/>
            <a:ext cx="10389996" cy="800100"/>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San Augustine County: Recommended Actions</a:t>
            </a:r>
          </a:p>
        </p:txBody>
      </p:sp>
      <p:sp>
        <p:nvSpPr>
          <p:cNvPr id="6" name="TextBox 5">
            <a:extLst>
              <a:ext uri="{FF2B5EF4-FFF2-40B4-BE49-F238E27FC236}">
                <a16:creationId xmlns:a16="http://schemas.microsoft.com/office/drawing/2014/main" id="{147086D0-2775-4B0B-89D2-2D04AC1198EC}"/>
              </a:ext>
            </a:extLst>
          </p:cNvPr>
          <p:cNvSpPr txBox="1"/>
          <p:nvPr/>
        </p:nvSpPr>
        <p:spPr>
          <a:xfrm>
            <a:off x="150725" y="1365319"/>
            <a:ext cx="11402842" cy="5492681"/>
          </a:xfrm>
          <a:prstGeom prst="rect">
            <a:avLst/>
          </a:prstGeom>
          <a:noFill/>
          <a:ln>
            <a:noFill/>
          </a:ln>
        </p:spPr>
        <p:txBody>
          <a:bodyPr spcFirstLastPara="1" wrap="square" lIns="121900" tIns="121900" rIns="121900" bIns="121900" rtlCol="0" anchor="t" anchorCtr="0">
            <a:normAutofit fontScale="25000" lnSpcReduction="20000"/>
          </a:bodyPr>
          <a:lstStyle/>
          <a:p>
            <a:pPr marL="709078" indent="-514350">
              <a:buAutoNum type="arabicPeriod" startAt="5"/>
            </a:pPr>
            <a:r>
              <a:rPr lang="en-US" sz="7200" b="1" i="0" dirty="0">
                <a:solidFill>
                  <a:srgbClr val="212529"/>
                </a:solidFill>
                <a:effectLst/>
                <a:latin typeface="Axiforma Light" panose="00000400000000000000" pitchFamily="50" charset="0"/>
              </a:rPr>
              <a:t>Telemedicine (or telehealth) can help to address challenges associated with living in sparsely populated areas and having to travel long distances to seek medical care—particularly for patients with chronic illnesses. It also addresses the issue of the lack of medical specialists in remote areas by awarding access to specialists in major hospitals situated in other cities, states, or countries. While telemedicine can be delivered to patient homes, it can also be implemented in partnership with local clinics, libraries, churches, schools, or businesses that have the appropriate equipment and staff to manage it. </a:t>
            </a:r>
          </a:p>
          <a:p>
            <a:pPr marL="194728"/>
            <a:endParaRPr lang="en-US" sz="5500" b="1" dirty="0">
              <a:solidFill>
                <a:srgbClr val="212529"/>
              </a:solidFill>
              <a:latin typeface="Axiforma Light" panose="00000400000000000000" pitchFamily="50" charset="0"/>
            </a:endParaRPr>
          </a:p>
          <a:p>
            <a:pPr marL="194728"/>
            <a:r>
              <a:rPr lang="en-US" sz="6400" spc="37" dirty="0">
                <a:solidFill>
                  <a:srgbClr val="212529"/>
                </a:solidFill>
                <a:latin typeface="Axiforma Light" panose="00000400000000000000" pitchFamily="50" charset="0"/>
                <a:sym typeface="Helvetica Neue"/>
              </a:rPr>
              <a:t>Goals:</a:t>
            </a:r>
          </a:p>
          <a:p>
            <a:pPr marL="194728"/>
            <a:endParaRPr lang="en-US" sz="6400" spc="37" dirty="0">
              <a:solidFill>
                <a:srgbClr val="212529"/>
              </a:solidFill>
              <a:latin typeface="Axiforma Light" panose="00000400000000000000" pitchFamily="50" charset="0"/>
              <a:sym typeface="Helvetica Neue"/>
            </a:endParaRPr>
          </a:p>
          <a:p>
            <a:pPr marL="194728"/>
            <a:r>
              <a:rPr lang="en-US" sz="6400" spc="37" dirty="0">
                <a:solidFill>
                  <a:srgbClr val="212529"/>
                </a:solidFill>
                <a:latin typeface="Axiforma Light" panose="00000400000000000000" pitchFamily="50" charset="0"/>
                <a:sym typeface="Helvetica Neue"/>
              </a:rPr>
              <a:t>Identify ways to deliver improved Health care services to rural residents.  </a:t>
            </a:r>
          </a:p>
          <a:p>
            <a:pPr marL="194728"/>
            <a:endParaRPr lang="en-US" sz="6400" spc="37" dirty="0">
              <a:solidFill>
                <a:srgbClr val="212529"/>
              </a:solidFill>
              <a:latin typeface="Axiforma Light" panose="00000400000000000000" pitchFamily="50" charset="0"/>
              <a:sym typeface="Helvetica Neue"/>
            </a:endParaRPr>
          </a:p>
          <a:p>
            <a:pPr marL="194728"/>
            <a:r>
              <a:rPr lang="en-US" sz="6400" spc="37" dirty="0">
                <a:solidFill>
                  <a:srgbClr val="212529"/>
                </a:solidFill>
                <a:latin typeface="Axiforma Light" panose="00000400000000000000" pitchFamily="50" charset="0"/>
                <a:sym typeface="Helvetica Neue"/>
              </a:rPr>
              <a:t>Actions:</a:t>
            </a:r>
          </a:p>
          <a:p>
            <a:pPr marL="194728"/>
            <a:endParaRPr lang="en-US" sz="6400" spc="37" dirty="0">
              <a:solidFill>
                <a:srgbClr val="212529"/>
              </a:solidFill>
              <a:latin typeface="Axiforma Light" panose="00000400000000000000" pitchFamily="50" charset="0"/>
              <a:sym typeface="Helvetica Neue"/>
            </a:endParaRPr>
          </a:p>
          <a:p>
            <a:pPr marL="194728">
              <a:lnSpc>
                <a:spcPct val="120000"/>
              </a:lnSpc>
            </a:pPr>
            <a:r>
              <a:rPr lang="en-US" sz="6400" b="0" i="0" dirty="0">
                <a:solidFill>
                  <a:srgbClr val="212529"/>
                </a:solidFill>
                <a:effectLst/>
                <a:latin typeface="Axiforma Light" panose="00000400000000000000" pitchFamily="50" charset="0"/>
              </a:rPr>
              <a:t>1) Create a working group to lead the initiative. 2) Identify the local benefits of and barriers to implementing telehealth programs among patients and health care providers. 3) Engage telehealth solutions providers and internet service providers to explore opportunities to addressing the identified barriers. 4) Identify telehealth funding opportunities. 5) Develop a plan for implementing the identified solutions and seek funding. 6) Engage the public to build awareness for new telehealth services and assess the impact of the services. </a:t>
            </a:r>
          </a:p>
          <a:p>
            <a:pPr marL="194728">
              <a:lnSpc>
                <a:spcPct val="120000"/>
              </a:lnSpc>
            </a:pPr>
            <a:r>
              <a:rPr lang="en-US" sz="6400" b="0" i="0" dirty="0">
                <a:solidFill>
                  <a:srgbClr val="212529"/>
                </a:solidFill>
                <a:effectLst/>
                <a:latin typeface="Axiforma Light" panose="00000400000000000000" pitchFamily="50" charset="0"/>
              </a:rPr>
              <a:t>Adjust the implementation plan accordingly</a:t>
            </a:r>
            <a:endParaRPr lang="en-US" sz="6400" spc="37" dirty="0">
              <a:latin typeface="Axiforma Light" panose="00000400000000000000" pitchFamily="50" charset="0"/>
              <a:sym typeface="Helvetica Neue"/>
            </a:endParaRPr>
          </a:p>
        </p:txBody>
      </p:sp>
    </p:spTree>
    <p:extLst>
      <p:ext uri="{BB962C8B-B14F-4D97-AF65-F5344CB8AC3E}">
        <p14:creationId xmlns:p14="http://schemas.microsoft.com/office/powerpoint/2010/main" val="3404761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315B3F3F-452F-4375-B4F7-81A63A9CB2D9}"/>
              </a:ext>
            </a:extLst>
          </p:cNvPr>
          <p:cNvSpPr txBox="1"/>
          <p:nvPr/>
        </p:nvSpPr>
        <p:spPr>
          <a:xfrm>
            <a:off x="150725" y="221361"/>
            <a:ext cx="10389996" cy="800100"/>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San Augustine County:  Recommended Actions</a:t>
            </a:r>
          </a:p>
        </p:txBody>
      </p:sp>
      <p:sp>
        <p:nvSpPr>
          <p:cNvPr id="5" name="TextBox 4">
            <a:extLst>
              <a:ext uri="{FF2B5EF4-FFF2-40B4-BE49-F238E27FC236}">
                <a16:creationId xmlns:a16="http://schemas.microsoft.com/office/drawing/2014/main" id="{E981E755-A2C3-4C98-999D-3F2520187F39}"/>
              </a:ext>
            </a:extLst>
          </p:cNvPr>
          <p:cNvSpPr txBox="1"/>
          <p:nvPr/>
        </p:nvSpPr>
        <p:spPr>
          <a:xfrm>
            <a:off x="150725" y="1515040"/>
            <a:ext cx="11584075" cy="4644600"/>
          </a:xfrm>
          <a:prstGeom prst="rect">
            <a:avLst/>
          </a:prstGeom>
          <a:noFill/>
          <a:ln>
            <a:noFill/>
          </a:ln>
        </p:spPr>
        <p:txBody>
          <a:bodyPr spcFirstLastPara="1" wrap="square" lIns="121900" tIns="121900" rIns="121900" bIns="121900" rtlCol="0" anchor="t" anchorCtr="0">
            <a:normAutofit fontScale="25000" lnSpcReduction="20000"/>
          </a:bodyPr>
          <a:lstStyle/>
          <a:p>
            <a:pPr marL="194728"/>
            <a:r>
              <a:rPr lang="en-US" sz="9600" b="1" spc="37" dirty="0">
                <a:latin typeface="Axiforma Light" panose="00000400000000000000" pitchFamily="50" charset="0"/>
                <a:sym typeface="Helvetica Neue"/>
              </a:rPr>
              <a:t>6</a:t>
            </a:r>
            <a:r>
              <a:rPr lang="en-US" sz="8800" b="1" spc="37" dirty="0">
                <a:latin typeface="Axiforma Light" panose="00000400000000000000" pitchFamily="50" charset="0"/>
                <a:sym typeface="Helvetica Neue"/>
              </a:rPr>
              <a:t>.  Decrease the cost of broadband in San Augustine County</a:t>
            </a:r>
          </a:p>
          <a:p>
            <a:pPr marL="194728"/>
            <a:endParaRPr lang="en-US" sz="9600" b="1" spc="37" dirty="0">
              <a:latin typeface="Axiforma Light" panose="00000400000000000000" pitchFamily="50" charset="0"/>
              <a:sym typeface="Helvetica Neue"/>
            </a:endParaRPr>
          </a:p>
          <a:p>
            <a:pPr marL="194728">
              <a:lnSpc>
                <a:spcPct val="120000"/>
              </a:lnSpc>
            </a:pPr>
            <a:r>
              <a:rPr lang="en-US" sz="8000" spc="37" dirty="0">
                <a:latin typeface="Axiforma Light" panose="00000400000000000000" pitchFamily="50" charset="0"/>
                <a:sym typeface="Helvetica Neue"/>
              </a:rPr>
              <a:t>Goal:</a:t>
            </a:r>
          </a:p>
          <a:p>
            <a:pPr marL="194728">
              <a:lnSpc>
                <a:spcPct val="120000"/>
              </a:lnSpc>
            </a:pPr>
            <a:endParaRPr lang="en-US" sz="8000" b="1" spc="37" dirty="0">
              <a:latin typeface="Axiforma Light" panose="00000400000000000000" pitchFamily="50" charset="0"/>
              <a:sym typeface="Helvetica Neue"/>
            </a:endParaRPr>
          </a:p>
          <a:p>
            <a:pPr marL="194728">
              <a:lnSpc>
                <a:spcPct val="120000"/>
              </a:lnSpc>
            </a:pPr>
            <a:r>
              <a:rPr lang="en-US" sz="7200" spc="37" dirty="0">
                <a:latin typeface="Axiforma Light" panose="00000400000000000000" pitchFamily="50" charset="0"/>
                <a:sym typeface="Helvetica Neue"/>
              </a:rPr>
              <a:t>Identify some public / private partnerships to share services and lower cost for residents</a:t>
            </a:r>
          </a:p>
          <a:p>
            <a:pPr marL="194728">
              <a:lnSpc>
                <a:spcPct val="120000"/>
              </a:lnSpc>
            </a:pPr>
            <a:endParaRPr lang="en-US" sz="7200" spc="37" dirty="0">
              <a:latin typeface="Axiforma Light" panose="00000400000000000000" pitchFamily="50" charset="0"/>
              <a:sym typeface="Helvetica Neue"/>
            </a:endParaRPr>
          </a:p>
          <a:p>
            <a:pPr marL="194728">
              <a:lnSpc>
                <a:spcPct val="120000"/>
              </a:lnSpc>
            </a:pPr>
            <a:r>
              <a:rPr lang="en-US" sz="7200" spc="37" dirty="0">
                <a:latin typeface="Axiforma Light" panose="00000400000000000000" pitchFamily="50" charset="0"/>
                <a:sym typeface="Helvetica Neue"/>
              </a:rPr>
              <a:t>Actions:</a:t>
            </a:r>
          </a:p>
          <a:p>
            <a:pPr marL="194728">
              <a:lnSpc>
                <a:spcPct val="120000"/>
              </a:lnSpc>
            </a:pPr>
            <a:endParaRPr lang="en-US" sz="7200" b="1" spc="37" dirty="0">
              <a:latin typeface="Axiforma Light" panose="00000400000000000000" pitchFamily="50" charset="0"/>
              <a:sym typeface="Helvetica Neue"/>
            </a:endParaRPr>
          </a:p>
          <a:p>
            <a:pPr marL="194728">
              <a:lnSpc>
                <a:spcPct val="120000"/>
              </a:lnSpc>
            </a:pPr>
            <a:r>
              <a:rPr lang="en-US" sz="7200" spc="37" dirty="0">
                <a:latin typeface="Axiforma Light" panose="00000400000000000000" pitchFamily="50" charset="0"/>
                <a:sym typeface="Helvetica Neue"/>
              </a:rPr>
              <a:t>Leveraging existing community assets in partnership with private sector carriers can expand broadband network deployment.  The community can offer infrastructure (publicly owned buildings, rooftops, light poles, towers, another vertical assets for mounting infrastructure) for the deployment of a network, as well as committed anchor tenants. Private sector partners bring network-building and operations experience.  Thus, lower cost to subscribers. </a:t>
            </a:r>
          </a:p>
          <a:p>
            <a:pPr marL="1566328" indent="-1371600">
              <a:buAutoNum type="arabicPeriod" startAt="6"/>
            </a:pPr>
            <a:endParaRPr lang="en-US" sz="9600" spc="37" dirty="0">
              <a:solidFill>
                <a:srgbClr val="65656A"/>
              </a:solidFill>
              <a:latin typeface="Axiforma Light" panose="00000400000000000000" pitchFamily="50" charset="0"/>
              <a:sym typeface="Helvetica Neue"/>
            </a:endParaRPr>
          </a:p>
          <a:p>
            <a:pPr marL="1566328" indent="-1371600" algn="ctr">
              <a:buAutoNum type="arabicPeriod" startAt="6"/>
            </a:pPr>
            <a:endParaRPr lang="en-US" sz="8800" spc="37" dirty="0">
              <a:solidFill>
                <a:srgbClr val="65656A"/>
              </a:solidFill>
              <a:sym typeface="Helvetica Neue"/>
            </a:endParaRPr>
          </a:p>
        </p:txBody>
      </p:sp>
    </p:spTree>
    <p:extLst>
      <p:ext uri="{BB962C8B-B14F-4D97-AF65-F5344CB8AC3E}">
        <p14:creationId xmlns:p14="http://schemas.microsoft.com/office/powerpoint/2010/main" val="260666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315B3F3F-452F-4375-B4F7-81A63A9CB2D9}"/>
              </a:ext>
            </a:extLst>
          </p:cNvPr>
          <p:cNvSpPr txBox="1"/>
          <p:nvPr/>
        </p:nvSpPr>
        <p:spPr>
          <a:xfrm>
            <a:off x="150725" y="234880"/>
            <a:ext cx="10389996" cy="800100"/>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San Augustine County:  Recommended Actions</a:t>
            </a:r>
          </a:p>
        </p:txBody>
      </p:sp>
      <p:sp>
        <p:nvSpPr>
          <p:cNvPr id="5" name="TextBox 4">
            <a:extLst>
              <a:ext uri="{FF2B5EF4-FFF2-40B4-BE49-F238E27FC236}">
                <a16:creationId xmlns:a16="http://schemas.microsoft.com/office/drawing/2014/main" id="{D1F48991-302D-4B4C-80A1-0E80B2B62750}"/>
              </a:ext>
            </a:extLst>
          </p:cNvPr>
          <p:cNvSpPr txBox="1"/>
          <p:nvPr/>
        </p:nvSpPr>
        <p:spPr>
          <a:xfrm>
            <a:off x="150724" y="1466771"/>
            <a:ext cx="11446915" cy="5156349"/>
          </a:xfrm>
          <a:prstGeom prst="rect">
            <a:avLst/>
          </a:prstGeom>
          <a:noFill/>
          <a:ln>
            <a:noFill/>
          </a:ln>
        </p:spPr>
        <p:txBody>
          <a:bodyPr spcFirstLastPara="1" wrap="square" lIns="121900" tIns="121900" rIns="121900" bIns="121900" rtlCol="0" anchor="t" anchorCtr="0">
            <a:normAutofit fontScale="77500" lnSpcReduction="20000"/>
          </a:bodyPr>
          <a:lstStyle/>
          <a:p>
            <a:pPr marL="194728"/>
            <a:r>
              <a:rPr lang="en-US" sz="3100" b="1" spc="37" dirty="0">
                <a:latin typeface="Axiforma Light" panose="00000400000000000000" pitchFamily="50" charset="0"/>
                <a:sym typeface="Helvetica Neue"/>
              </a:rPr>
              <a:t>   7.  </a:t>
            </a:r>
            <a:r>
              <a:rPr lang="en-US" sz="2800" b="1" spc="37" dirty="0">
                <a:latin typeface="Axiforma Light" panose="00000400000000000000" pitchFamily="50" charset="0"/>
                <a:sym typeface="Helvetica Neue"/>
              </a:rPr>
              <a:t>Educate San Augustine leaders and the community about the Federal money coming into the county.   RDOF money can change the landscape of broadband in San Augustine County if the community and providers are working together. </a:t>
            </a:r>
          </a:p>
          <a:p>
            <a:pPr marL="194728"/>
            <a:endParaRPr lang="en-US" sz="3100" spc="37" dirty="0">
              <a:latin typeface="Axiforma Light" panose="00000400000000000000" pitchFamily="50" charset="0"/>
              <a:sym typeface="Helvetica Neue"/>
            </a:endParaRPr>
          </a:p>
          <a:p>
            <a:pPr marL="194728"/>
            <a:r>
              <a:rPr lang="en-US" sz="2300" spc="37" dirty="0">
                <a:latin typeface="Axiforma Light" panose="00000400000000000000" pitchFamily="50" charset="0"/>
                <a:sym typeface="Helvetica Neue"/>
              </a:rPr>
              <a:t>Goal:  </a:t>
            </a:r>
          </a:p>
          <a:p>
            <a:pPr marL="194728"/>
            <a:endParaRPr lang="en-US" sz="2300" spc="37" dirty="0">
              <a:latin typeface="Axiforma Light" panose="00000400000000000000" pitchFamily="50" charset="0"/>
              <a:sym typeface="Helvetica Neue"/>
            </a:endParaRPr>
          </a:p>
          <a:p>
            <a:pPr marL="194728"/>
            <a:r>
              <a:rPr lang="en-US" sz="2300" spc="37" dirty="0">
                <a:latin typeface="Axiforma Light" panose="00000400000000000000" pitchFamily="50" charset="0"/>
                <a:sym typeface="Helvetica Neue"/>
              </a:rPr>
              <a:t>For Charter Communications to spend this money for the maximum benefit of San Augustine County. RDOF money:</a:t>
            </a:r>
            <a:r>
              <a:rPr lang="en-US" sz="2300" dirty="0">
                <a:latin typeface="Axiforma Light" panose="00000400000000000000" pitchFamily="50" charset="0"/>
              </a:rPr>
              <a:t>  $6,417,525</a:t>
            </a:r>
            <a:r>
              <a:rPr lang="en-US" sz="2300" spc="37" dirty="0">
                <a:latin typeface="Axiforma Light" panose="00000400000000000000" pitchFamily="50" charset="0"/>
                <a:sym typeface="Helvetica Neue"/>
              </a:rPr>
              <a:t> , 2,598 new locations.</a:t>
            </a:r>
          </a:p>
          <a:p>
            <a:pPr marL="194728"/>
            <a:endParaRPr lang="en-US" sz="2300" spc="37" dirty="0">
              <a:latin typeface="Axiforma Light" panose="00000400000000000000" pitchFamily="50" charset="0"/>
              <a:sym typeface="Helvetica Neue"/>
            </a:endParaRPr>
          </a:p>
          <a:p>
            <a:pPr marL="194728"/>
            <a:endParaRPr lang="en-US" sz="2300" spc="37" dirty="0">
              <a:latin typeface="Axiforma Light" panose="00000400000000000000" pitchFamily="50" charset="0"/>
              <a:sym typeface="Helvetica Neue"/>
            </a:endParaRPr>
          </a:p>
          <a:p>
            <a:pPr marL="194728"/>
            <a:r>
              <a:rPr lang="en-US" sz="2300" spc="37" dirty="0">
                <a:latin typeface="Axiforma Light" panose="00000400000000000000" pitchFamily="50" charset="0"/>
                <a:sym typeface="Helvetica Neue"/>
              </a:rPr>
              <a:t>Action:</a:t>
            </a:r>
          </a:p>
          <a:p>
            <a:pPr marL="194728"/>
            <a:endParaRPr lang="en-US" sz="2300" spc="37" dirty="0">
              <a:latin typeface="Axiforma Light" panose="00000400000000000000" pitchFamily="50" charset="0"/>
              <a:sym typeface="Helvetica Neue"/>
            </a:endParaRPr>
          </a:p>
          <a:p>
            <a:pPr marL="194728"/>
            <a:r>
              <a:rPr lang="en-US" sz="2300" spc="37" dirty="0">
                <a:latin typeface="Axiforma Light" panose="00000400000000000000" pitchFamily="50" charset="0"/>
                <a:sym typeface="Helvetica Neue"/>
              </a:rPr>
              <a:t>Build relationship with Charter and other providers. The better educated the community is the better product you will receive.  Less frustrating for the community.   Invite Providers to community meetings. </a:t>
            </a:r>
          </a:p>
          <a:p>
            <a:pPr marL="194728"/>
            <a:endParaRPr lang="en-US" sz="2300" spc="37" dirty="0">
              <a:latin typeface="Axiforma Light" panose="00000400000000000000" pitchFamily="50" charset="0"/>
              <a:sym typeface="Helvetica Neue"/>
            </a:endParaRPr>
          </a:p>
          <a:p>
            <a:pPr marL="194728"/>
            <a:r>
              <a:rPr lang="en-US" sz="2300" spc="37" dirty="0">
                <a:latin typeface="Axiforma Light" panose="00000400000000000000" pitchFamily="50" charset="0"/>
                <a:sym typeface="Helvetica Neue"/>
              </a:rPr>
              <a:t>Make sure provider information is represented correctly in the community and on the interactive map.</a:t>
            </a:r>
          </a:p>
        </p:txBody>
      </p:sp>
    </p:spTree>
    <p:extLst>
      <p:ext uri="{BB962C8B-B14F-4D97-AF65-F5344CB8AC3E}">
        <p14:creationId xmlns:p14="http://schemas.microsoft.com/office/powerpoint/2010/main" val="1758256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10;&#10;Description automatically generated">
            <a:extLst>
              <a:ext uri="{FF2B5EF4-FFF2-40B4-BE49-F238E27FC236}">
                <a16:creationId xmlns:a16="http://schemas.microsoft.com/office/drawing/2014/main" id="{8EFBD3B2-7936-43A6-90A9-B78C6985B7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5CEC55-1527-42E5-8359-14C3D5BD18CA}"/>
              </a:ext>
            </a:extLst>
          </p:cNvPr>
          <p:cNvSpPr>
            <a:spLocks noGrp="1"/>
          </p:cNvSpPr>
          <p:nvPr>
            <p:ph type="title"/>
          </p:nvPr>
        </p:nvSpPr>
        <p:spPr>
          <a:xfrm>
            <a:off x="2246313" y="2129883"/>
            <a:ext cx="7772400" cy="1583473"/>
          </a:xfrm>
        </p:spPr>
        <p:txBody>
          <a:bodyPr>
            <a:normAutofit fontScale="90000"/>
          </a:bodyPr>
          <a:lstStyle/>
          <a:p>
            <a:pPr algn="ctr"/>
            <a:br>
              <a:rPr lang="en-US" dirty="0">
                <a:solidFill>
                  <a:schemeClr val="bg1"/>
                </a:solidFill>
                <a:latin typeface="Axiforma Light" panose="00000400000000000000" pitchFamily="50" charset="0"/>
              </a:rPr>
            </a:br>
            <a:r>
              <a:rPr lang="en-US" dirty="0">
                <a:solidFill>
                  <a:schemeClr val="bg1"/>
                </a:solidFill>
                <a:latin typeface="Axiforma Light" panose="00000400000000000000" pitchFamily="50" charset="0"/>
              </a:rPr>
              <a:t>residential/</a:t>
            </a:r>
            <a:r>
              <a:rPr lang="en-US" dirty="0" err="1">
                <a:solidFill>
                  <a:schemeClr val="bg1"/>
                </a:solidFill>
                <a:latin typeface="Axiforma Light" panose="00000400000000000000" pitchFamily="50" charset="0"/>
              </a:rPr>
              <a:t>houseHOld</a:t>
            </a:r>
            <a:r>
              <a:rPr lang="en-US" sz="3100" dirty="0">
                <a:solidFill>
                  <a:schemeClr val="bg1"/>
                </a:solidFill>
                <a:latin typeface="Axiforma Light" panose="00000400000000000000" pitchFamily="50" charset="0"/>
              </a:rPr>
              <a:t> </a:t>
            </a:r>
            <a:r>
              <a:rPr lang="en-US" dirty="0">
                <a:solidFill>
                  <a:schemeClr val="bg1"/>
                </a:solidFill>
                <a:latin typeface="Axiforma Light" panose="00000400000000000000" pitchFamily="50" charset="0"/>
              </a:rPr>
              <a:t>survey</a:t>
            </a:r>
          </a:p>
        </p:txBody>
      </p:sp>
    </p:spTree>
    <p:extLst>
      <p:ext uri="{BB962C8B-B14F-4D97-AF65-F5344CB8AC3E}">
        <p14:creationId xmlns:p14="http://schemas.microsoft.com/office/powerpoint/2010/main" val="41593369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48284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315B3F3F-452F-4375-B4F7-81A63A9CB2D9}"/>
              </a:ext>
            </a:extLst>
          </p:cNvPr>
          <p:cNvSpPr txBox="1"/>
          <p:nvPr/>
        </p:nvSpPr>
        <p:spPr>
          <a:xfrm>
            <a:off x="150725" y="234880"/>
            <a:ext cx="10389996" cy="800100"/>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San Augustine County:  Recommended Actions</a:t>
            </a:r>
          </a:p>
        </p:txBody>
      </p:sp>
      <p:sp>
        <p:nvSpPr>
          <p:cNvPr id="5" name="TextBox 4">
            <a:extLst>
              <a:ext uri="{FF2B5EF4-FFF2-40B4-BE49-F238E27FC236}">
                <a16:creationId xmlns:a16="http://schemas.microsoft.com/office/drawing/2014/main" id="{9C8ABAC5-86A0-4A9C-8C1E-5C80F45A081C}"/>
              </a:ext>
            </a:extLst>
          </p:cNvPr>
          <p:cNvSpPr txBox="1"/>
          <p:nvPr/>
        </p:nvSpPr>
        <p:spPr>
          <a:xfrm>
            <a:off x="356671" y="1868243"/>
            <a:ext cx="11835329" cy="6122598"/>
          </a:xfrm>
          <a:prstGeom prst="rect">
            <a:avLst/>
          </a:prstGeom>
          <a:noFill/>
          <a:ln>
            <a:noFill/>
          </a:ln>
        </p:spPr>
        <p:txBody>
          <a:bodyPr spcFirstLastPara="1" wrap="square" lIns="121900" tIns="121900" rIns="121900" bIns="121900" rtlCol="0" anchor="t" anchorCtr="0">
            <a:normAutofit fontScale="25000" lnSpcReduction="20000"/>
          </a:bodyPr>
          <a:lstStyle/>
          <a:p>
            <a:pPr marL="194728"/>
            <a:r>
              <a:rPr lang="en-US" sz="9600" b="1" spc="37" dirty="0">
                <a:latin typeface="Axiforma Light" panose="00000400000000000000" pitchFamily="50" charset="0"/>
                <a:sym typeface="Helvetica Neue"/>
              </a:rPr>
              <a:t>8. </a:t>
            </a:r>
            <a:r>
              <a:rPr lang="en-US" sz="8800" b="1" spc="37" dirty="0">
                <a:latin typeface="Axiforma Light" panose="00000400000000000000" pitchFamily="50" charset="0"/>
                <a:sym typeface="Helvetica Neue"/>
              </a:rPr>
              <a:t>Enact strategies that promote fixed broadband access</a:t>
            </a:r>
          </a:p>
          <a:p>
            <a:pPr marL="1566328" indent="-1371600">
              <a:lnSpc>
                <a:spcPct val="120000"/>
              </a:lnSpc>
              <a:buAutoNum type="arabicPeriod" startAt="8"/>
            </a:pPr>
            <a:endParaRPr lang="en-US" sz="8800" spc="37" dirty="0">
              <a:latin typeface="Axiforma Light" panose="00000400000000000000" pitchFamily="50" charset="0"/>
              <a:sym typeface="Helvetica Neue"/>
            </a:endParaRPr>
          </a:p>
          <a:p>
            <a:pPr>
              <a:lnSpc>
                <a:spcPct val="120000"/>
              </a:lnSpc>
            </a:pPr>
            <a:r>
              <a:rPr lang="en-US" sz="6400" spc="37" dirty="0">
                <a:latin typeface="Axiforma Light" panose="00000400000000000000" pitchFamily="50" charset="0"/>
                <a:sym typeface="Helvetica Neue"/>
              </a:rPr>
              <a:t>Goals: </a:t>
            </a:r>
          </a:p>
          <a:p>
            <a:pPr>
              <a:lnSpc>
                <a:spcPct val="120000"/>
              </a:lnSpc>
            </a:pPr>
            <a:endParaRPr lang="en-US" sz="6400" spc="37" dirty="0">
              <a:latin typeface="Axiforma Light" panose="00000400000000000000" pitchFamily="50" charset="0"/>
              <a:sym typeface="Helvetica Neue"/>
            </a:endParaRPr>
          </a:p>
          <a:p>
            <a:pPr>
              <a:lnSpc>
                <a:spcPct val="120000"/>
              </a:lnSpc>
            </a:pPr>
            <a:r>
              <a:rPr lang="en-US" sz="6400" spc="37" dirty="0">
                <a:latin typeface="Axiforma Light" panose="00000400000000000000" pitchFamily="50" charset="0"/>
                <a:sym typeface="Helvetica Neue"/>
              </a:rPr>
              <a:t>Explore policy options that will make it easier for broadband providers to improve broadband infrastructure in your area. </a:t>
            </a:r>
          </a:p>
          <a:p>
            <a:pPr>
              <a:lnSpc>
                <a:spcPct val="120000"/>
              </a:lnSpc>
            </a:pPr>
            <a:endParaRPr lang="en-US" sz="6400" b="0" i="0" spc="37" dirty="0">
              <a:effectLst/>
              <a:latin typeface="Axiforma Light" panose="00000400000000000000" pitchFamily="50" charset="0"/>
              <a:sym typeface="Helvetica Neue"/>
            </a:endParaRPr>
          </a:p>
          <a:p>
            <a:pPr>
              <a:lnSpc>
                <a:spcPct val="120000"/>
              </a:lnSpc>
            </a:pPr>
            <a:r>
              <a:rPr lang="en-US" sz="6400" spc="37" dirty="0">
                <a:latin typeface="Axiforma Light" panose="00000400000000000000" pitchFamily="50" charset="0"/>
                <a:sym typeface="Helvetica Neue"/>
              </a:rPr>
              <a:t>Actions:</a:t>
            </a:r>
          </a:p>
          <a:p>
            <a:pPr>
              <a:lnSpc>
                <a:spcPct val="120000"/>
              </a:lnSpc>
            </a:pPr>
            <a:endParaRPr lang="en-US" sz="6400" spc="37" dirty="0">
              <a:latin typeface="Axiforma Light" panose="00000400000000000000" pitchFamily="50" charset="0"/>
              <a:sym typeface="Helvetica Neue"/>
            </a:endParaRPr>
          </a:p>
          <a:p>
            <a:pPr>
              <a:lnSpc>
                <a:spcPct val="120000"/>
              </a:lnSpc>
            </a:pPr>
            <a:r>
              <a:rPr lang="en-US" sz="6400" b="0" i="0" dirty="0">
                <a:effectLst/>
                <a:latin typeface="Axiforma Light" panose="00000400000000000000" pitchFamily="50" charset="0"/>
              </a:rPr>
              <a:t>       a. Where feasible and cost-effective, enact such policies making it easier for broadband providers. One prime example is a “Dig Once” policy whereby public or private excavators are required to coordinate with local authorities to install fiber or conduit whenever ground is broken on a public right-of-way.</a:t>
            </a:r>
          </a:p>
          <a:p>
            <a:pPr>
              <a:lnSpc>
                <a:spcPct val="120000"/>
              </a:lnSpc>
            </a:pPr>
            <a:endParaRPr lang="en-US" sz="6400" b="0" i="0" dirty="0">
              <a:effectLst/>
              <a:latin typeface="Axiforma Light" panose="00000400000000000000" pitchFamily="50" charset="0"/>
            </a:endParaRPr>
          </a:p>
          <a:p>
            <a:pPr>
              <a:lnSpc>
                <a:spcPct val="120000"/>
              </a:lnSpc>
            </a:pPr>
            <a:r>
              <a:rPr lang="en-US" sz="6400" b="0" i="0" dirty="0">
                <a:effectLst/>
                <a:latin typeface="Axiforma Light" panose="00000400000000000000" pitchFamily="50" charset="0"/>
              </a:rPr>
              <a:t>        </a:t>
            </a:r>
            <a:r>
              <a:rPr lang="en-US" sz="6400" dirty="0">
                <a:latin typeface="Axiforma Light" panose="00000400000000000000" pitchFamily="50" charset="0"/>
              </a:rPr>
              <a:t>b. </a:t>
            </a:r>
            <a:r>
              <a:rPr lang="en-US" sz="6400" b="0" i="0" dirty="0">
                <a:effectLst/>
                <a:latin typeface="Axiforma Light" panose="00000400000000000000" pitchFamily="50" charset="0"/>
              </a:rPr>
              <a:t>Explore legislative strategies enacted by states and municipalities and determine if such actions would be legal and cost-effective. 2) Determine what steps would be necessary to enact a Dig Once provision that will be flexible and create as little disruption as possible, while still resulting in the desired goal of incentivizing the expansion of local broadband infrastructure. 3) Continue to monitor the impact of such policies and revise as necessary.</a:t>
            </a:r>
          </a:p>
          <a:p>
            <a:pPr marL="1371600" indent="-1371600">
              <a:buAutoNum type="arabicParenR"/>
            </a:pPr>
            <a:endParaRPr lang="en-US" sz="6400" dirty="0">
              <a:solidFill>
                <a:srgbClr val="212529"/>
              </a:solidFill>
              <a:latin typeface="Axiforma Light" panose="00000400000000000000" pitchFamily="50" charset="0"/>
            </a:endParaRPr>
          </a:p>
          <a:p>
            <a:pPr marL="1371600" indent="-1371600">
              <a:buAutoNum type="arabicParenR"/>
            </a:pPr>
            <a:endParaRPr lang="en-US" sz="8800" b="0" i="0" dirty="0">
              <a:solidFill>
                <a:srgbClr val="212529"/>
              </a:solidFill>
              <a:effectLst/>
              <a:latin typeface="Helvetica" panose="020B0604020202020204" pitchFamily="34" charset="0"/>
            </a:endParaRPr>
          </a:p>
          <a:p>
            <a:pPr marL="1371600" indent="-1371600" algn="l">
              <a:buAutoNum type="arabicParenR"/>
            </a:pPr>
            <a:endParaRPr lang="en-US" sz="8800" b="0" i="0" dirty="0">
              <a:solidFill>
                <a:srgbClr val="212529"/>
              </a:solidFill>
              <a:effectLst/>
              <a:latin typeface="Helvetica" panose="020B0604020202020204" pitchFamily="34" charset="0"/>
            </a:endParaRPr>
          </a:p>
          <a:p>
            <a:pPr marL="1566328" indent="-1371600" algn="ctr">
              <a:buAutoNum type="arabicPeriod" startAt="8"/>
            </a:pPr>
            <a:endParaRPr lang="en-US" sz="8800" spc="37" dirty="0">
              <a:solidFill>
                <a:srgbClr val="65656A"/>
              </a:solidFill>
              <a:sym typeface="Helvetica Neue"/>
            </a:endParaRPr>
          </a:p>
        </p:txBody>
      </p:sp>
    </p:spTree>
    <p:extLst>
      <p:ext uri="{BB962C8B-B14F-4D97-AF65-F5344CB8AC3E}">
        <p14:creationId xmlns:p14="http://schemas.microsoft.com/office/powerpoint/2010/main" val="27735789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315B3F3F-452F-4375-B4F7-81A63A9CB2D9}"/>
              </a:ext>
            </a:extLst>
          </p:cNvPr>
          <p:cNvSpPr txBox="1"/>
          <p:nvPr/>
        </p:nvSpPr>
        <p:spPr>
          <a:xfrm>
            <a:off x="120245" y="324261"/>
            <a:ext cx="10389996" cy="800100"/>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San Augustine County:  Recommended Actions</a:t>
            </a:r>
          </a:p>
        </p:txBody>
      </p:sp>
      <p:sp>
        <p:nvSpPr>
          <p:cNvPr id="5" name="TextBox 4">
            <a:extLst>
              <a:ext uri="{FF2B5EF4-FFF2-40B4-BE49-F238E27FC236}">
                <a16:creationId xmlns:a16="http://schemas.microsoft.com/office/drawing/2014/main" id="{55A6DF28-D365-44A9-8A8B-2D61CB3E9834}"/>
              </a:ext>
            </a:extLst>
          </p:cNvPr>
          <p:cNvSpPr txBox="1"/>
          <p:nvPr/>
        </p:nvSpPr>
        <p:spPr>
          <a:xfrm>
            <a:off x="508000" y="1599024"/>
            <a:ext cx="10876280" cy="800100"/>
          </a:xfrm>
          <a:prstGeom prst="rect">
            <a:avLst/>
          </a:prstGeom>
          <a:noFill/>
          <a:ln>
            <a:noFill/>
          </a:ln>
        </p:spPr>
        <p:txBody>
          <a:bodyPr spcFirstLastPara="1" wrap="square" lIns="121900" tIns="121900" rIns="121900" bIns="121900" rtlCol="0" anchor="t" anchorCtr="0">
            <a:normAutofit fontScale="25000" lnSpcReduction="20000"/>
          </a:bodyPr>
          <a:lstStyle/>
          <a:p>
            <a:pPr marL="194728"/>
            <a:r>
              <a:rPr lang="en-US" sz="8800" spc="37" dirty="0">
                <a:latin typeface="Axiforma Light" panose="00000400000000000000" pitchFamily="50" charset="0"/>
                <a:sym typeface="Helvetica Neue"/>
              </a:rPr>
              <a:t>   9.  </a:t>
            </a:r>
            <a:r>
              <a:rPr lang="en-US" sz="8800" b="1" spc="37" dirty="0">
                <a:latin typeface="Axiforma Light" panose="00000400000000000000" pitchFamily="50" charset="0"/>
                <a:sym typeface="Helvetica Neue"/>
              </a:rPr>
              <a:t>San Augustine County residents are already teleworking. Provide support and attraction program</a:t>
            </a:r>
          </a:p>
          <a:p>
            <a:pPr marL="1566328" indent="-1371600">
              <a:buAutoNum type="arabicPeriod" startAt="9"/>
            </a:pPr>
            <a:endParaRPr lang="en-US" sz="8800" spc="37" dirty="0">
              <a:latin typeface="Axiforma Light" panose="00000400000000000000" pitchFamily="50" charset="0"/>
              <a:sym typeface="Helvetica Neue"/>
            </a:endParaRPr>
          </a:p>
          <a:p>
            <a:pPr marL="194728">
              <a:lnSpc>
                <a:spcPct val="120000"/>
              </a:lnSpc>
            </a:pPr>
            <a:r>
              <a:rPr lang="en-US" sz="7200" spc="37" dirty="0">
                <a:latin typeface="Axiforma Light" panose="00000400000000000000" pitchFamily="50" charset="0"/>
                <a:sym typeface="Helvetica Neue"/>
              </a:rPr>
              <a:t>Goals: </a:t>
            </a:r>
          </a:p>
          <a:p>
            <a:pPr marL="194728">
              <a:lnSpc>
                <a:spcPct val="120000"/>
              </a:lnSpc>
            </a:pPr>
            <a:endParaRPr lang="en-US" sz="7200" spc="37" dirty="0">
              <a:latin typeface="Axiforma Light" panose="00000400000000000000" pitchFamily="50" charset="0"/>
              <a:sym typeface="Helvetica Neue"/>
            </a:endParaRPr>
          </a:p>
          <a:p>
            <a:pPr marL="194728">
              <a:lnSpc>
                <a:spcPct val="120000"/>
              </a:lnSpc>
            </a:pPr>
            <a:r>
              <a:rPr lang="en-US" sz="7200" spc="37" dirty="0">
                <a:latin typeface="Axiforma Light" panose="00000400000000000000" pitchFamily="50" charset="0"/>
                <a:sym typeface="Helvetica Neue"/>
              </a:rPr>
              <a:t>Keeping Rural Texas vibrant and a place where families want to live,  residents must be able to work.  Teleworking allows workers in urban settings to live in rural communities.  Teleworking helps businesses with real estate cost, overhead costs, eliminates interruptions during natural disasters and other emergency situations.  Lowers employers and employees commuting cost.  </a:t>
            </a:r>
          </a:p>
          <a:p>
            <a:pPr marL="194728">
              <a:lnSpc>
                <a:spcPct val="120000"/>
              </a:lnSpc>
            </a:pPr>
            <a:endParaRPr lang="en-US" sz="7200" spc="37" dirty="0">
              <a:latin typeface="Axiforma Light" panose="00000400000000000000" pitchFamily="50" charset="0"/>
              <a:sym typeface="Helvetica Neue"/>
            </a:endParaRPr>
          </a:p>
          <a:p>
            <a:pPr marL="194728">
              <a:lnSpc>
                <a:spcPct val="120000"/>
              </a:lnSpc>
            </a:pPr>
            <a:r>
              <a:rPr lang="en-US" sz="7200" spc="37" dirty="0">
                <a:latin typeface="Axiforma Light" panose="00000400000000000000" pitchFamily="50" charset="0"/>
                <a:sym typeface="Helvetica Neue"/>
              </a:rPr>
              <a:t>Actions:</a:t>
            </a:r>
          </a:p>
          <a:p>
            <a:pPr marL="194728">
              <a:lnSpc>
                <a:spcPct val="120000"/>
              </a:lnSpc>
            </a:pPr>
            <a:endParaRPr lang="en-US" sz="7200" spc="37" dirty="0">
              <a:latin typeface="Axiforma Light" panose="00000400000000000000" pitchFamily="50" charset="0"/>
              <a:sym typeface="Helvetica Neue"/>
            </a:endParaRPr>
          </a:p>
          <a:p>
            <a:pPr marL="194728">
              <a:lnSpc>
                <a:spcPct val="120000"/>
              </a:lnSpc>
            </a:pPr>
            <a:r>
              <a:rPr lang="en-US" sz="7200" spc="37" dirty="0">
                <a:latin typeface="Axiforma Light" panose="00000400000000000000" pitchFamily="50" charset="0"/>
                <a:sym typeface="Helvetica Neue"/>
              </a:rPr>
              <a:t>Promote or develop flexible, efficient, and effective work arrangements.  Develop pilot programs looking at technology needs and equability needs. Include stakeholders from labor, employers, and educators to develop a template. </a:t>
            </a:r>
          </a:p>
        </p:txBody>
      </p:sp>
    </p:spTree>
    <p:extLst>
      <p:ext uri="{BB962C8B-B14F-4D97-AF65-F5344CB8AC3E}">
        <p14:creationId xmlns:p14="http://schemas.microsoft.com/office/powerpoint/2010/main" val="1644931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315B3F3F-452F-4375-B4F7-81A63A9CB2D9}"/>
              </a:ext>
            </a:extLst>
          </p:cNvPr>
          <p:cNvSpPr txBox="1"/>
          <p:nvPr/>
        </p:nvSpPr>
        <p:spPr>
          <a:xfrm>
            <a:off x="150725" y="234880"/>
            <a:ext cx="10389996" cy="800100"/>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Rural Digital Opportunity Fund (RDOF)</a:t>
            </a:r>
          </a:p>
          <a:p>
            <a:pPr marL="194728" indent="0">
              <a:buNone/>
            </a:pPr>
            <a:r>
              <a:rPr lang="en-US" sz="2400" spc="37" dirty="0">
                <a:solidFill>
                  <a:schemeClr val="bg1"/>
                </a:solidFill>
                <a:latin typeface="Axiforma Light" panose="00000400000000000000" pitchFamily="50" charset="0"/>
                <a:sym typeface="Helvetica Neue"/>
              </a:rPr>
              <a:t>Commitments in San Augustine County</a:t>
            </a:r>
          </a:p>
        </p:txBody>
      </p:sp>
      <p:sp>
        <p:nvSpPr>
          <p:cNvPr id="5" name="TextBox 4">
            <a:extLst>
              <a:ext uri="{FF2B5EF4-FFF2-40B4-BE49-F238E27FC236}">
                <a16:creationId xmlns:a16="http://schemas.microsoft.com/office/drawing/2014/main" id="{A34B7518-5F4C-42B3-B175-147FC224FB1D}"/>
              </a:ext>
            </a:extLst>
          </p:cNvPr>
          <p:cNvSpPr txBox="1"/>
          <p:nvPr/>
        </p:nvSpPr>
        <p:spPr>
          <a:xfrm>
            <a:off x="427187" y="1888553"/>
            <a:ext cx="11153274" cy="4613846"/>
          </a:xfrm>
          <a:prstGeom prst="rect">
            <a:avLst/>
          </a:prstGeom>
          <a:noFill/>
          <a:ln>
            <a:noFill/>
          </a:ln>
        </p:spPr>
        <p:txBody>
          <a:bodyPr spcFirstLastPara="1" wrap="square" lIns="121900" tIns="121900" rIns="121900" bIns="121900" rtlCol="0" anchor="t" anchorCtr="0">
            <a:normAutofit/>
          </a:bodyPr>
          <a:lstStyle/>
          <a:p>
            <a:pPr marL="194728"/>
            <a:r>
              <a:rPr lang="en-US" sz="2200" b="1" spc="37" dirty="0">
                <a:latin typeface="Axiforma Light" panose="00000400000000000000" pitchFamily="50" charset="0"/>
                <a:sym typeface="Helvetica Neue"/>
              </a:rPr>
              <a:t>   10.  Offer classes in website, social media, cybersecurity, and internet</a:t>
            </a:r>
          </a:p>
          <a:p>
            <a:pPr marL="194728"/>
            <a:r>
              <a:rPr lang="en-US" sz="2200" b="1" spc="37" dirty="0">
                <a:latin typeface="Axiforma Light" panose="00000400000000000000" pitchFamily="50" charset="0"/>
                <a:sym typeface="Helvetica Neue"/>
              </a:rPr>
              <a:t>access to businesses and the residents.</a:t>
            </a:r>
          </a:p>
          <a:p>
            <a:pPr marL="194728"/>
            <a:endParaRPr lang="en-US" sz="2400" b="1" spc="37" dirty="0">
              <a:latin typeface="Axiforma Light" panose="00000400000000000000" pitchFamily="50" charset="0"/>
              <a:sym typeface="Helvetica Neue"/>
            </a:endParaRPr>
          </a:p>
          <a:p>
            <a:pPr marL="194728"/>
            <a:r>
              <a:rPr lang="en-US" b="1" spc="37" dirty="0">
                <a:latin typeface="Axiforma Light" panose="00000400000000000000" pitchFamily="50" charset="0"/>
                <a:sym typeface="Helvetica Neue"/>
              </a:rPr>
              <a:t>Goal:</a:t>
            </a:r>
          </a:p>
          <a:p>
            <a:pPr marL="194728"/>
            <a:endParaRPr lang="en-US" b="1" spc="37" dirty="0">
              <a:latin typeface="Axiforma Light" panose="00000400000000000000" pitchFamily="50" charset="0"/>
              <a:sym typeface="Helvetica Neue"/>
            </a:endParaRPr>
          </a:p>
          <a:p>
            <a:pPr marL="194728"/>
            <a:r>
              <a:rPr lang="en-US" b="1" spc="37" dirty="0">
                <a:latin typeface="Axiforma Light" panose="00000400000000000000" pitchFamily="50" charset="0"/>
                <a:sym typeface="Helvetica Neue"/>
              </a:rPr>
              <a:t>Increase usage of the internet by all age groups allowing for a better quality of life and opportunities for your community.</a:t>
            </a:r>
          </a:p>
          <a:p>
            <a:pPr marL="194728"/>
            <a:endParaRPr lang="en-US" b="1" spc="37" dirty="0">
              <a:latin typeface="Axiforma Light" panose="00000400000000000000" pitchFamily="50" charset="0"/>
              <a:sym typeface="Helvetica Neue"/>
            </a:endParaRPr>
          </a:p>
          <a:p>
            <a:pPr marL="194728"/>
            <a:r>
              <a:rPr lang="en-US" b="1" spc="37" dirty="0">
                <a:latin typeface="Axiforma Light" panose="00000400000000000000" pitchFamily="50" charset="0"/>
                <a:sym typeface="Helvetica Neue"/>
              </a:rPr>
              <a:t>Actions:</a:t>
            </a:r>
          </a:p>
          <a:p>
            <a:pPr marL="194728"/>
            <a:endParaRPr lang="en-US" b="1" spc="37" dirty="0">
              <a:latin typeface="Axiforma Light" panose="00000400000000000000" pitchFamily="50" charset="0"/>
              <a:sym typeface="Helvetica Neue"/>
            </a:endParaRPr>
          </a:p>
          <a:p>
            <a:pPr marL="194728"/>
            <a:r>
              <a:rPr lang="en-US" b="1" spc="37" dirty="0">
                <a:latin typeface="Axiforma Light" panose="00000400000000000000" pitchFamily="50" charset="0"/>
                <a:sym typeface="Helvetica Neue"/>
              </a:rPr>
              <a:t>Offer low cost or free classes at the library, local schools, or community center for residents and businesses.</a:t>
            </a:r>
          </a:p>
        </p:txBody>
      </p:sp>
    </p:spTree>
    <p:extLst>
      <p:ext uri="{BB962C8B-B14F-4D97-AF65-F5344CB8AC3E}">
        <p14:creationId xmlns:p14="http://schemas.microsoft.com/office/powerpoint/2010/main" val="8727271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315B3F3F-452F-4375-B4F7-81A63A9CB2D9}"/>
              </a:ext>
            </a:extLst>
          </p:cNvPr>
          <p:cNvSpPr txBox="1"/>
          <p:nvPr/>
        </p:nvSpPr>
        <p:spPr>
          <a:xfrm>
            <a:off x="150725" y="355601"/>
            <a:ext cx="10389996" cy="800100"/>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Next Steps: </a:t>
            </a:r>
          </a:p>
        </p:txBody>
      </p:sp>
      <p:sp>
        <p:nvSpPr>
          <p:cNvPr id="5" name="TextBox 4">
            <a:extLst>
              <a:ext uri="{FF2B5EF4-FFF2-40B4-BE49-F238E27FC236}">
                <a16:creationId xmlns:a16="http://schemas.microsoft.com/office/drawing/2014/main" id="{13D03CF3-7130-4830-A406-8C6739D12293}"/>
              </a:ext>
            </a:extLst>
          </p:cNvPr>
          <p:cNvSpPr txBox="1"/>
          <p:nvPr/>
        </p:nvSpPr>
        <p:spPr>
          <a:xfrm>
            <a:off x="508000" y="1600201"/>
            <a:ext cx="10885905" cy="4902198"/>
          </a:xfrm>
          <a:prstGeom prst="rect">
            <a:avLst/>
          </a:prstGeom>
          <a:noFill/>
          <a:ln>
            <a:noFill/>
          </a:ln>
        </p:spPr>
        <p:txBody>
          <a:bodyPr spcFirstLastPara="1" wrap="square" lIns="121900" tIns="121900" rIns="121900" bIns="121900" rtlCol="0" anchor="t" anchorCtr="0">
            <a:normAutofit fontScale="25000" lnSpcReduction="20000"/>
          </a:bodyPr>
          <a:lstStyle/>
          <a:p>
            <a:pPr marL="1337728" indent="-1143000">
              <a:buFont typeface="Wingdings" panose="05000000000000000000" pitchFamily="2" charset="2"/>
              <a:buChar char="ü"/>
            </a:pPr>
            <a:r>
              <a:rPr lang="en-US" sz="8800" spc="37" dirty="0">
                <a:latin typeface="Axiforma Light" panose="00000400000000000000" pitchFamily="50" charset="0"/>
                <a:sym typeface="Helvetica Neue"/>
              </a:rPr>
              <a:t>Today’s presentation materials and completed detailed survey charts will be sent to all San Augustine County Broadband Committee members for review</a:t>
            </a:r>
          </a:p>
          <a:p>
            <a:pPr marL="1337728" indent="-1143000">
              <a:buFont typeface="Wingdings" panose="05000000000000000000" pitchFamily="2" charset="2"/>
              <a:buChar char="ü"/>
            </a:pPr>
            <a:endParaRPr lang="en-US" sz="8800" spc="37" dirty="0">
              <a:latin typeface="Axiforma Light" panose="00000400000000000000" pitchFamily="50" charset="0"/>
              <a:sym typeface="Helvetica Neue"/>
            </a:endParaRPr>
          </a:p>
          <a:p>
            <a:pPr marL="1337728" indent="-1143000">
              <a:buFont typeface="Wingdings" panose="05000000000000000000" pitchFamily="2" charset="2"/>
              <a:buChar char="ü"/>
            </a:pPr>
            <a:r>
              <a:rPr lang="en-US" sz="8800" spc="37" dirty="0">
                <a:latin typeface="Axiforma Light" panose="00000400000000000000" pitchFamily="50" charset="0"/>
                <a:sym typeface="Helvetica Neue"/>
              </a:rPr>
              <a:t>Members are asked to review these results, consider other inputs and help identify any additional actions to be considered</a:t>
            </a:r>
          </a:p>
          <a:p>
            <a:pPr marL="1337728" indent="-1143000">
              <a:buFont typeface="Wingdings" panose="05000000000000000000" pitchFamily="2" charset="2"/>
              <a:buChar char="ü"/>
            </a:pPr>
            <a:endParaRPr lang="en-US" sz="8800" spc="37" dirty="0">
              <a:latin typeface="Axiforma Light" panose="00000400000000000000" pitchFamily="50" charset="0"/>
              <a:sym typeface="Helvetica Neue"/>
            </a:endParaRPr>
          </a:p>
          <a:p>
            <a:pPr marL="1337728" indent="-1143000">
              <a:buFont typeface="Wingdings" panose="05000000000000000000" pitchFamily="2" charset="2"/>
              <a:buChar char="ü"/>
            </a:pPr>
            <a:r>
              <a:rPr lang="en-US" sz="8800" spc="37" dirty="0">
                <a:latin typeface="Axiforma Light" panose="00000400000000000000" pitchFamily="50" charset="0"/>
                <a:sym typeface="Helvetica Neue"/>
              </a:rPr>
              <a:t>Additional meetings of the San Augustine County Broadband Committee will be set to review all findings and adopt the Technology Action Plan. </a:t>
            </a:r>
          </a:p>
          <a:p>
            <a:pPr marL="1337728" indent="-1143000">
              <a:buFont typeface="Wingdings" panose="05000000000000000000" pitchFamily="2" charset="2"/>
              <a:buChar char="ü"/>
            </a:pPr>
            <a:endParaRPr lang="en-US" sz="8800" spc="37" dirty="0">
              <a:latin typeface="Axiforma Light" panose="00000400000000000000" pitchFamily="50" charset="0"/>
              <a:sym typeface="Helvetica Neue"/>
            </a:endParaRPr>
          </a:p>
          <a:p>
            <a:pPr marL="1337728" indent="-1143000">
              <a:buFont typeface="Wingdings" panose="05000000000000000000" pitchFamily="2" charset="2"/>
              <a:buChar char="ü"/>
            </a:pPr>
            <a:r>
              <a:rPr lang="en-US" sz="8800" spc="37" dirty="0">
                <a:latin typeface="Axiforma Light" panose="00000400000000000000" pitchFamily="50" charset="0"/>
                <a:sym typeface="Helvetica Neue"/>
              </a:rPr>
              <a:t>All survey sector results, the interactive map, and Technology Action Plan will be made available online at the original San Augustine County survey link:</a:t>
            </a:r>
          </a:p>
          <a:p>
            <a:pPr marL="1337728" indent="-1143000">
              <a:buFont typeface="Wingdings" panose="05000000000000000000" pitchFamily="2" charset="2"/>
              <a:buChar char="ü"/>
            </a:pPr>
            <a:endParaRPr lang="en-US" sz="8800" spc="37" dirty="0">
              <a:latin typeface="Axiforma Light" panose="00000400000000000000" pitchFamily="50" charset="0"/>
              <a:sym typeface="Helvetica Neue"/>
            </a:endParaRPr>
          </a:p>
          <a:p>
            <a:pPr marL="1337728" indent="-1143000">
              <a:buFont typeface="Wingdings" panose="05000000000000000000" pitchFamily="2" charset="2"/>
              <a:buChar char="ü"/>
            </a:pPr>
            <a:r>
              <a:rPr lang="en-US" sz="8800" spc="37" dirty="0">
                <a:latin typeface="Axiforma Light" panose="00000400000000000000" pitchFamily="50" charset="0"/>
                <a:sym typeface="Helvetica Neue"/>
                <a:hlinkClick r:id="rId4"/>
              </a:rPr>
              <a:t>https://www.myconnectedcommunity.org/san-augustine-county/</a:t>
            </a:r>
            <a:endParaRPr lang="en-US" sz="8800" spc="37" dirty="0">
              <a:latin typeface="Axiforma Light" panose="00000400000000000000" pitchFamily="50" charset="0"/>
              <a:sym typeface="Helvetica Neue"/>
            </a:endParaRPr>
          </a:p>
          <a:p>
            <a:pPr marL="1337728" indent="-1143000">
              <a:buFont typeface="Wingdings" panose="05000000000000000000" pitchFamily="2" charset="2"/>
              <a:buChar char="ü"/>
            </a:pPr>
            <a:endParaRPr lang="en-US" sz="8800" spc="37" dirty="0">
              <a:latin typeface="Axiforma Light" panose="00000400000000000000" pitchFamily="50" charset="0"/>
              <a:sym typeface="Helvetica Neue"/>
            </a:endParaRPr>
          </a:p>
          <a:p>
            <a:pPr marL="194728"/>
            <a:endParaRPr lang="en-US" sz="8800" spc="37" dirty="0">
              <a:latin typeface="Axiforma Light" panose="00000400000000000000" pitchFamily="50" charset="0"/>
              <a:sym typeface="Helvetica Neue"/>
            </a:endParaRPr>
          </a:p>
          <a:p>
            <a:pPr marL="1337728" indent="-1143000">
              <a:buFont typeface="Wingdings" panose="05000000000000000000" pitchFamily="2" charset="2"/>
              <a:buChar char="ü"/>
            </a:pPr>
            <a:endParaRPr lang="en-US" sz="8800" spc="37" dirty="0">
              <a:latin typeface="Axiforma Light" panose="00000400000000000000" pitchFamily="50" charset="0"/>
              <a:sym typeface="Helvetica Neue"/>
            </a:endParaRPr>
          </a:p>
          <a:p>
            <a:pPr marL="1337728" indent="-1143000">
              <a:buFont typeface="Wingdings" panose="05000000000000000000" pitchFamily="2" charset="2"/>
              <a:buChar char="ü"/>
            </a:pPr>
            <a:endParaRPr lang="en-US" sz="8800" spc="37" dirty="0">
              <a:sym typeface="Helvetica Neue"/>
            </a:endParaRPr>
          </a:p>
        </p:txBody>
      </p:sp>
    </p:spTree>
    <p:extLst>
      <p:ext uri="{BB962C8B-B14F-4D97-AF65-F5344CB8AC3E}">
        <p14:creationId xmlns:p14="http://schemas.microsoft.com/office/powerpoint/2010/main" val="10917088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person, holding, person&#10;&#10;Description automatically generated">
            <a:extLst>
              <a:ext uri="{FF2B5EF4-FFF2-40B4-BE49-F238E27FC236}">
                <a16:creationId xmlns:a16="http://schemas.microsoft.com/office/drawing/2014/main" id="{323B5207-91DC-40ED-8DA7-D83CB3D1A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8" name="TextBox 7">
            <a:extLst>
              <a:ext uri="{FF2B5EF4-FFF2-40B4-BE49-F238E27FC236}">
                <a16:creationId xmlns:a16="http://schemas.microsoft.com/office/drawing/2014/main" id="{ADE501A7-625E-4E17-AEEB-0A0ABF226903}"/>
              </a:ext>
            </a:extLst>
          </p:cNvPr>
          <p:cNvSpPr txBox="1"/>
          <p:nvPr/>
        </p:nvSpPr>
        <p:spPr>
          <a:xfrm>
            <a:off x="2133600" y="2133601"/>
            <a:ext cx="4447674" cy="2369880"/>
          </a:xfrm>
          <a:prstGeom prst="rect">
            <a:avLst/>
          </a:prstGeom>
          <a:noFill/>
        </p:spPr>
        <p:txBody>
          <a:bodyPr wrap="square" rtlCol="0">
            <a:spAutoFit/>
          </a:bodyPr>
          <a:lstStyle/>
          <a:p>
            <a:r>
              <a:rPr lang="en-US" sz="2400" dirty="0">
                <a:solidFill>
                  <a:schemeClr val="bg1"/>
                </a:solidFill>
              </a:rPr>
              <a:t>Pam Waggoner</a:t>
            </a:r>
          </a:p>
          <a:p>
            <a:r>
              <a:rPr lang="en-US" sz="2400" dirty="0">
                <a:solidFill>
                  <a:schemeClr val="bg1"/>
                </a:solidFill>
              </a:rPr>
              <a:t>Broadband Solutions Manager</a:t>
            </a:r>
          </a:p>
          <a:p>
            <a:r>
              <a:rPr lang="en-US" sz="2400" dirty="0">
                <a:solidFill>
                  <a:schemeClr val="bg1"/>
                </a:solidFill>
              </a:rPr>
              <a:t>Connected Nation Texas</a:t>
            </a:r>
          </a:p>
          <a:p>
            <a:r>
              <a:rPr lang="en-US" sz="2400" dirty="0">
                <a:solidFill>
                  <a:schemeClr val="tx2">
                    <a:lumMod val="40000"/>
                    <a:lumOff val="60000"/>
                  </a:schemeClr>
                </a:solidFill>
              </a:rPr>
              <a:t>pwaggoner@connectednation.org</a:t>
            </a:r>
          </a:p>
          <a:p>
            <a:r>
              <a:rPr lang="en-US" sz="2400" dirty="0">
                <a:solidFill>
                  <a:schemeClr val="bg1"/>
                </a:solidFill>
              </a:rPr>
              <a:t>(936) 276-0007 mobile</a:t>
            </a:r>
          </a:p>
          <a:p>
            <a:endParaRPr lang="en-US" sz="2800" dirty="0">
              <a:solidFill>
                <a:schemeClr val="bg1"/>
              </a:solidFill>
            </a:endParaRPr>
          </a:p>
        </p:txBody>
      </p:sp>
      <p:sp>
        <p:nvSpPr>
          <p:cNvPr id="9" name="TextBox 8">
            <a:extLst>
              <a:ext uri="{FF2B5EF4-FFF2-40B4-BE49-F238E27FC236}">
                <a16:creationId xmlns:a16="http://schemas.microsoft.com/office/drawing/2014/main" id="{EC98821C-5EDF-4F68-92B8-B1870A86CAD8}"/>
              </a:ext>
            </a:extLst>
          </p:cNvPr>
          <p:cNvSpPr txBox="1"/>
          <p:nvPr/>
        </p:nvSpPr>
        <p:spPr>
          <a:xfrm>
            <a:off x="2057400" y="609600"/>
            <a:ext cx="3397340" cy="923330"/>
          </a:xfrm>
          <a:prstGeom prst="rect">
            <a:avLst/>
          </a:prstGeom>
          <a:noFill/>
        </p:spPr>
        <p:txBody>
          <a:bodyPr wrap="square" rtlCol="0">
            <a:spAutoFit/>
          </a:bodyPr>
          <a:lstStyle/>
          <a:p>
            <a:r>
              <a:rPr lang="en-US" sz="5400" b="1" dirty="0">
                <a:solidFill>
                  <a:schemeClr val="bg1"/>
                </a:solidFill>
              </a:rPr>
              <a:t>Questions?</a:t>
            </a:r>
          </a:p>
        </p:txBody>
      </p:sp>
    </p:spTree>
    <p:extLst>
      <p:ext uri="{BB962C8B-B14F-4D97-AF65-F5344CB8AC3E}">
        <p14:creationId xmlns:p14="http://schemas.microsoft.com/office/powerpoint/2010/main" val="4230075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6600"/>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graphicFrame>
        <p:nvGraphicFramePr>
          <p:cNvPr id="5" name="Chart 4">
            <a:extLst>
              <a:ext uri="{FF2B5EF4-FFF2-40B4-BE49-F238E27FC236}">
                <a16:creationId xmlns:a16="http://schemas.microsoft.com/office/drawing/2014/main" id="{EBACD3B9-848F-4310-A734-D64F981F68CC}"/>
              </a:ext>
            </a:extLst>
          </p:cNvPr>
          <p:cNvGraphicFramePr/>
          <p:nvPr>
            <p:extLst>
              <p:ext uri="{D42A27DB-BD31-4B8C-83A1-F6EECF244321}">
                <p14:modId xmlns:p14="http://schemas.microsoft.com/office/powerpoint/2010/main" val="3981404211"/>
              </p:ext>
            </p:extLst>
          </p:nvPr>
        </p:nvGraphicFramePr>
        <p:xfrm>
          <a:off x="81850" y="4114490"/>
          <a:ext cx="11898352" cy="2821878"/>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6769591D-BE67-4D03-922F-D6078B86D428}"/>
              </a:ext>
            </a:extLst>
          </p:cNvPr>
          <p:cNvSpPr txBox="1"/>
          <p:nvPr/>
        </p:nvSpPr>
        <p:spPr>
          <a:xfrm rot="10800000" flipH="1" flipV="1">
            <a:off x="5799967" y="1611972"/>
            <a:ext cx="6180235" cy="2821878"/>
          </a:xfrm>
          <a:prstGeom prst="rect">
            <a:avLst/>
          </a:prstGeom>
          <a:noFill/>
          <a:ln>
            <a:noFill/>
          </a:ln>
        </p:spPr>
        <p:txBody>
          <a:bodyPr spcFirstLastPara="1" wrap="square" lIns="121900" tIns="121900" rIns="121900" bIns="121900" rtlCol="0" anchor="t" anchorCtr="0">
            <a:noAutofit/>
          </a:bodyPr>
          <a:lstStyle/>
          <a:p>
            <a:pPr marL="0" marR="0" lvl="0" indent="0" defTabSz="1088473" rtl="0" eaLnBrk="1" fontAlgn="auto" latinLnBrk="0" hangingPunct="0">
              <a:lnSpc>
                <a:spcPct val="110000"/>
              </a:lnSpc>
              <a:spcBef>
                <a:spcPts val="0"/>
              </a:spcBef>
              <a:spcAft>
                <a:spcPts val="0"/>
              </a:spcAft>
              <a:buClrTx/>
              <a:buSzTx/>
              <a:buFontTx/>
              <a:buNone/>
              <a:tabLst/>
              <a:defRPr/>
            </a:pPr>
            <a:r>
              <a:rPr kumimoji="0" lang="en-US" sz="16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What type of internet service does your household subscribe to? San Augustine County has less fixed broadband adoption than other CN communities.  </a:t>
            </a:r>
          </a:p>
        </p:txBody>
      </p:sp>
      <p:sp>
        <p:nvSpPr>
          <p:cNvPr id="6" name="TextBox 5">
            <a:extLst>
              <a:ext uri="{FF2B5EF4-FFF2-40B4-BE49-F238E27FC236}">
                <a16:creationId xmlns:a16="http://schemas.microsoft.com/office/drawing/2014/main" id="{B30E134F-5D6B-4FE8-9C4C-45F30EA39F62}"/>
              </a:ext>
            </a:extLst>
          </p:cNvPr>
          <p:cNvSpPr txBox="1"/>
          <p:nvPr/>
        </p:nvSpPr>
        <p:spPr>
          <a:xfrm>
            <a:off x="81850" y="261046"/>
            <a:ext cx="6636819" cy="800100"/>
          </a:xfrm>
          <a:prstGeom prst="rect">
            <a:avLst/>
          </a:prstGeom>
          <a:noFill/>
          <a:ln>
            <a:noFill/>
          </a:ln>
        </p:spPr>
        <p:txBody>
          <a:bodyPr spcFirstLastPara="1" wrap="square" lIns="121900" tIns="121900" rIns="121900" bIns="121900" rtlCol="0" anchor="t" anchorCtr="0">
            <a:noAutofit/>
          </a:bodyPr>
          <a:lstStyle/>
          <a:p>
            <a:pPr indent="0" defTabSz="457200">
              <a:lnSpc>
                <a:spcPct val="110000"/>
              </a:lnSpc>
              <a:buNone/>
            </a:pPr>
            <a:r>
              <a:rPr lang="en-US" sz="2400" spc="37" dirty="0">
                <a:solidFill>
                  <a:schemeClr val="bg1"/>
                </a:solidFill>
                <a:latin typeface="Axiforma Light" panose="00000400000000000000" pitchFamily="50" charset="0"/>
                <a:sym typeface="Helvetica Neue"/>
              </a:rPr>
              <a:t> Residential:  Broadband Connection</a:t>
            </a:r>
          </a:p>
          <a:p>
            <a:pPr indent="0" defTabSz="457200">
              <a:lnSpc>
                <a:spcPct val="110000"/>
              </a:lnSpc>
              <a:buNone/>
            </a:pPr>
            <a:r>
              <a:rPr lang="en-US" sz="1400" spc="37" dirty="0">
                <a:solidFill>
                  <a:schemeClr val="bg1"/>
                </a:solidFill>
                <a:latin typeface="Axiforma Light" panose="00000400000000000000" pitchFamily="50" charset="0"/>
                <a:sym typeface="Helvetica Neue"/>
              </a:rPr>
              <a:t>  Broadband Access, Adoption, and Use</a:t>
            </a:r>
          </a:p>
          <a:p>
            <a:pPr indent="0" defTabSz="457200">
              <a:lnSpc>
                <a:spcPct val="110000"/>
              </a:lnSpc>
              <a:buNone/>
            </a:pPr>
            <a:r>
              <a:rPr lang="en-US" sz="2400" spc="37" dirty="0">
                <a:solidFill>
                  <a:schemeClr val="bg1"/>
                </a:solidFill>
                <a:latin typeface="Axiforma Light" panose="00000400000000000000" pitchFamily="50" charset="0"/>
                <a:sym typeface="Helvetica Neue"/>
              </a:rPr>
              <a:t> </a:t>
            </a:r>
            <a:endParaRPr lang="en-US" sz="1400" spc="37" dirty="0">
              <a:solidFill>
                <a:schemeClr val="bg1"/>
              </a:solidFill>
              <a:latin typeface="Axiforma Light" panose="00000400000000000000" pitchFamily="50" charset="0"/>
              <a:sym typeface="Helvetica Neue"/>
            </a:endParaRPr>
          </a:p>
          <a:p>
            <a:pPr marL="182880" indent="0">
              <a:buNone/>
            </a:pPr>
            <a:endParaRPr lang="en-US" sz="1400" spc="37" dirty="0">
              <a:solidFill>
                <a:schemeClr val="bg1"/>
              </a:solidFill>
              <a:latin typeface="Axiforma Light" panose="00000400000000000000" pitchFamily="50" charset="0"/>
              <a:sym typeface="Helvetica Neue"/>
            </a:endParaRPr>
          </a:p>
        </p:txBody>
      </p:sp>
      <p:pic>
        <p:nvPicPr>
          <p:cNvPr id="10" name="Picture 9">
            <a:extLst>
              <a:ext uri="{FF2B5EF4-FFF2-40B4-BE49-F238E27FC236}">
                <a16:creationId xmlns:a16="http://schemas.microsoft.com/office/drawing/2014/main" id="{22693570-4728-4D34-BA87-6076067D937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267443"/>
            <a:ext cx="5588169" cy="2925415"/>
          </a:xfrm>
          <a:prstGeom prst="rect">
            <a:avLst/>
          </a:prstGeom>
        </p:spPr>
      </p:pic>
    </p:spTree>
    <p:extLst>
      <p:ext uri="{BB962C8B-B14F-4D97-AF65-F5344CB8AC3E}">
        <p14:creationId xmlns:p14="http://schemas.microsoft.com/office/powerpoint/2010/main" val="1189569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741195-79FD-4E6E-A93E-5DFD07F11840}"/>
              </a:ext>
            </a:extLst>
          </p:cNvPr>
          <p:cNvSpPr>
            <a:spLocks noGrp="1"/>
          </p:cNvSpPr>
          <p:nvPr>
            <p:ph type="body" sz="quarter" idx="11"/>
          </p:nvPr>
        </p:nvSpPr>
        <p:spPr/>
        <p:txBody>
          <a:bodyPr>
            <a:noAutofit/>
          </a:bodyPr>
          <a:lstStyle/>
          <a:p>
            <a:r>
              <a:rPr lang="en-US" sz="2400" dirty="0">
                <a:latin typeface="Axiforma Light" panose="00000400000000000000" pitchFamily="50" charset="0"/>
              </a:rPr>
              <a:t>Residential:  Mobile Internet Use</a:t>
            </a:r>
          </a:p>
          <a:p>
            <a:r>
              <a:rPr lang="en-US" sz="1400" dirty="0">
                <a:latin typeface="Axiforma Light" panose="00000400000000000000" pitchFamily="50" charset="0"/>
              </a:rPr>
              <a:t>Broadband Access. Adoption, and Use</a:t>
            </a:r>
          </a:p>
        </p:txBody>
      </p:sp>
      <p:sp>
        <p:nvSpPr>
          <p:cNvPr id="3" name="Slide Number Placeholder 2">
            <a:extLst>
              <a:ext uri="{FF2B5EF4-FFF2-40B4-BE49-F238E27FC236}">
                <a16:creationId xmlns:a16="http://schemas.microsoft.com/office/drawing/2014/main" id="{347675A6-138E-4929-BE3B-A05B7F795E04}"/>
              </a:ext>
            </a:extLst>
          </p:cNvPr>
          <p:cNvSpPr>
            <a:spLocks noGrp="1"/>
          </p:cNvSpPr>
          <p:nvPr>
            <p:ph type="sldNum" sz="quarter" idx="12"/>
          </p:nvPr>
        </p:nvSpPr>
        <p:spPr/>
        <p:txBody>
          <a:bodyPr/>
          <a:lstStyle/>
          <a:p>
            <a:fld id="{E66B15C1-0E7C-4DD5-89EA-C33997CBF17B}" type="slidenum">
              <a:rPr lang="en-US" smtClean="0"/>
              <a:t>7</a:t>
            </a:fld>
            <a:endParaRPr lang="en-US"/>
          </a:p>
        </p:txBody>
      </p:sp>
      <p:graphicFrame>
        <p:nvGraphicFramePr>
          <p:cNvPr id="4" name="Chart 3">
            <a:extLst>
              <a:ext uri="{FF2B5EF4-FFF2-40B4-BE49-F238E27FC236}">
                <a16:creationId xmlns:a16="http://schemas.microsoft.com/office/drawing/2014/main" id="{6E2097D7-F4CC-4A08-A040-A91129DAE77E}"/>
              </a:ext>
            </a:extLst>
          </p:cNvPr>
          <p:cNvGraphicFramePr/>
          <p:nvPr>
            <p:extLst>
              <p:ext uri="{D42A27DB-BD31-4B8C-83A1-F6EECF244321}">
                <p14:modId xmlns:p14="http://schemas.microsoft.com/office/powerpoint/2010/main" val="137723738"/>
              </p:ext>
            </p:extLst>
          </p:nvPr>
        </p:nvGraphicFramePr>
        <p:xfrm>
          <a:off x="487101" y="2390083"/>
          <a:ext cx="11253983" cy="351229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DA918B07-E203-4405-BE26-A5E6079B3938}"/>
              </a:ext>
            </a:extLst>
          </p:cNvPr>
          <p:cNvSpPr txBox="1"/>
          <p:nvPr/>
        </p:nvSpPr>
        <p:spPr>
          <a:xfrm flipH="1">
            <a:off x="1381125" y="1505227"/>
            <a:ext cx="8724900"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10000"/>
              </a:lnSpc>
              <a:spcBef>
                <a:spcPts val="0"/>
              </a:spcBef>
              <a:spcAft>
                <a:spcPts val="0"/>
              </a:spcAft>
              <a:buClrTx/>
              <a:buSzTx/>
              <a:buFontTx/>
              <a:buNone/>
              <a:tabLst/>
            </a:pPr>
            <a:r>
              <a:rPr kumimoji="0" lang="en-US" sz="2000" b="0" i="0" u="none" strike="noStrike" cap="none" spc="28" normalizeH="0" baseline="0" dirty="0">
                <a:ln>
                  <a:noFill/>
                </a:ln>
                <a:solidFill>
                  <a:srgbClr val="535353"/>
                </a:solidFill>
                <a:effectLst/>
                <a:uFillTx/>
                <a:latin typeface="Axiforma Light"/>
                <a:ea typeface="Axiforma Light"/>
                <a:cs typeface="Axiforma Light"/>
                <a:sym typeface="Axiforma Light"/>
              </a:rPr>
              <a:t>How is mobile Internet being used in San Augustine County?</a:t>
            </a:r>
          </a:p>
        </p:txBody>
      </p:sp>
    </p:spTree>
    <p:extLst>
      <p:ext uri="{BB962C8B-B14F-4D97-AF65-F5344CB8AC3E}">
        <p14:creationId xmlns:p14="http://schemas.microsoft.com/office/powerpoint/2010/main" val="37981738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395199"/>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2" name="TextBox 1">
            <a:extLst>
              <a:ext uri="{FF2B5EF4-FFF2-40B4-BE49-F238E27FC236}">
                <a16:creationId xmlns:a16="http://schemas.microsoft.com/office/drawing/2014/main" id="{1C15CDCE-2576-48C1-80C6-0847EDF5034C}"/>
              </a:ext>
            </a:extLst>
          </p:cNvPr>
          <p:cNvSpPr txBox="1"/>
          <p:nvPr/>
        </p:nvSpPr>
        <p:spPr>
          <a:xfrm>
            <a:off x="312234" y="241300"/>
            <a:ext cx="8319300" cy="914400"/>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Residential: Devices at Home</a:t>
            </a:r>
          </a:p>
          <a:p>
            <a:pPr marL="194728" indent="0">
              <a:buNone/>
            </a:pPr>
            <a:r>
              <a:rPr lang="en-US" sz="1400" spc="37" dirty="0">
                <a:solidFill>
                  <a:schemeClr val="bg1"/>
                </a:solidFill>
                <a:latin typeface="Axiforma Light" panose="00000400000000000000" pitchFamily="50" charset="0"/>
                <a:sym typeface="Helvetica Neue"/>
              </a:rPr>
              <a:t>Broadband Access, Adoption, and Use</a:t>
            </a:r>
          </a:p>
        </p:txBody>
      </p:sp>
      <p:sp>
        <p:nvSpPr>
          <p:cNvPr id="5" name="TextBox 4">
            <a:extLst>
              <a:ext uri="{FF2B5EF4-FFF2-40B4-BE49-F238E27FC236}">
                <a16:creationId xmlns:a16="http://schemas.microsoft.com/office/drawing/2014/main" id="{074F13D6-B36F-4512-8ADB-12F336DEE602}"/>
              </a:ext>
            </a:extLst>
          </p:cNvPr>
          <p:cNvSpPr txBox="1"/>
          <p:nvPr/>
        </p:nvSpPr>
        <p:spPr>
          <a:xfrm rot="10800000" flipV="1">
            <a:off x="508000" y="1652154"/>
            <a:ext cx="11046691" cy="800099"/>
          </a:xfrm>
          <a:prstGeom prst="rect">
            <a:avLst/>
          </a:prstGeom>
          <a:noFill/>
          <a:ln>
            <a:noFill/>
          </a:ln>
        </p:spPr>
        <p:txBody>
          <a:bodyPr spcFirstLastPara="1" wrap="square" lIns="121900" tIns="121900" rIns="121900" bIns="121900" rtlCol="0" anchor="t" anchorCtr="0">
            <a:normAutofit fontScale="47500" lnSpcReduction="20000"/>
          </a:bodyPr>
          <a:lstStyle/>
          <a:p>
            <a:pPr algn="ctr"/>
            <a:endParaRPr lang="en-US" sz="8800" dirty="0">
              <a:latin typeface="Axiforma Light" panose="00000400000000000000" pitchFamily="50" charset="0"/>
            </a:endParaRPr>
          </a:p>
        </p:txBody>
      </p:sp>
      <p:sp>
        <p:nvSpPr>
          <p:cNvPr id="6" name="TextBox 5">
            <a:extLst>
              <a:ext uri="{FF2B5EF4-FFF2-40B4-BE49-F238E27FC236}">
                <a16:creationId xmlns:a16="http://schemas.microsoft.com/office/drawing/2014/main" id="{3C1D3D53-217A-4899-86A4-BF58A81442D1}"/>
              </a:ext>
            </a:extLst>
          </p:cNvPr>
          <p:cNvSpPr txBox="1"/>
          <p:nvPr/>
        </p:nvSpPr>
        <p:spPr>
          <a:xfrm rot="10800000" flipV="1">
            <a:off x="572653" y="1460499"/>
            <a:ext cx="5135419" cy="5397501"/>
          </a:xfrm>
          <a:prstGeom prst="rect">
            <a:avLst/>
          </a:prstGeom>
          <a:noFill/>
          <a:ln>
            <a:noFill/>
          </a:ln>
        </p:spPr>
        <p:txBody>
          <a:bodyPr spcFirstLastPara="1" wrap="square" lIns="121900" tIns="121900" rIns="121900" bIns="121900" rtlCol="0" anchor="t" anchorCtr="0">
            <a:normAutofit/>
          </a:bodyPr>
          <a:lstStyle/>
          <a:p>
            <a:pPr marL="0" marR="0" lvl="0" indent="0" algn="l" defTabSz="1088473" rtl="0" eaLnBrk="1" fontAlgn="auto" latinLnBrk="0" hangingPunct="0">
              <a:lnSpc>
                <a:spcPct val="110000"/>
              </a:lnSpc>
              <a:spcBef>
                <a:spcPts val="0"/>
              </a:spcBef>
              <a:spcAft>
                <a:spcPts val="0"/>
              </a:spcAft>
              <a:buClrTx/>
              <a:buSzTx/>
              <a:buFontTx/>
              <a:buNone/>
              <a:tabLst/>
              <a:defRPr/>
            </a:pPr>
            <a:r>
              <a:rPr lang="en-US" kern="0" spc="33" dirty="0">
                <a:solidFill>
                  <a:srgbClr val="535353">
                    <a:lumMod val="50000"/>
                  </a:srgbClr>
                </a:solidFill>
                <a:latin typeface="Axiforma Light" panose="00000400000000000000" pitchFamily="50" charset="0"/>
                <a:sym typeface="Axiforma Light"/>
              </a:rPr>
              <a:t>A</a:t>
            </a:r>
            <a:r>
              <a:rPr kumimoji="0" lang="en-US"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 wide variety of devices are now available to connect to the internet. The chart shows the average number of internet-enabled devices in households in the community compared to homes in other Connected communities.</a:t>
            </a:r>
          </a:p>
          <a:p>
            <a:pPr marL="0" marR="0" lvl="0" indent="0" algn="l" defTabSz="1088473" rtl="0" eaLnBrk="1" fontAlgn="auto" latinLnBrk="0" hangingPunct="0">
              <a:lnSpc>
                <a:spcPct val="110000"/>
              </a:lnSpc>
              <a:spcBef>
                <a:spcPts val="0"/>
              </a:spcBef>
              <a:spcAft>
                <a:spcPts val="0"/>
              </a:spcAft>
              <a:buClrTx/>
              <a:buSzTx/>
              <a:buFontTx/>
              <a:buNone/>
              <a:tabLst/>
              <a:defRPr/>
            </a:pPr>
            <a:endParaRPr lang="en-US" kern="0" spc="33" dirty="0">
              <a:solidFill>
                <a:srgbClr val="535353">
                  <a:lumMod val="50000"/>
                </a:srgbClr>
              </a:solidFill>
              <a:latin typeface="Axiforma Light" panose="00000400000000000000" pitchFamily="50" charset="0"/>
              <a:sym typeface="Axiforma Light"/>
            </a:endParaRPr>
          </a:p>
          <a:p>
            <a:pPr marL="0" marR="0" lvl="0" indent="0" algn="l" defTabSz="1088473" rtl="0" eaLnBrk="1" fontAlgn="auto" latinLnBrk="0" hangingPunct="0">
              <a:lnSpc>
                <a:spcPct val="110000"/>
              </a:lnSpc>
              <a:spcBef>
                <a:spcPts val="0"/>
              </a:spcBef>
              <a:spcAft>
                <a:spcPts val="0"/>
              </a:spcAft>
              <a:buClrTx/>
              <a:buSzTx/>
              <a:buFontTx/>
              <a:buNone/>
              <a:tabLst/>
              <a:defRPr/>
            </a:pPr>
            <a:r>
              <a:rPr kumimoji="0" lang="en-US"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Why is it important to know this?  </a:t>
            </a:r>
            <a:r>
              <a:rPr lang="en-US" kern="0" spc="33" dirty="0">
                <a:solidFill>
                  <a:srgbClr val="535353">
                    <a:lumMod val="50000"/>
                  </a:srgbClr>
                </a:solidFill>
                <a:latin typeface="Axiforma Light" panose="00000400000000000000" pitchFamily="50" charset="0"/>
                <a:sym typeface="Axiforma Light"/>
              </a:rPr>
              <a:t>The more devices, the more bandwidth you need.   The lack of devices also is considered a barrier to home broadband adoption. </a:t>
            </a:r>
            <a:endParaRPr kumimoji="0" lang="en-US"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endParaRPr>
          </a:p>
        </p:txBody>
      </p:sp>
      <p:sp>
        <p:nvSpPr>
          <p:cNvPr id="7" name="TextBox 6">
            <a:extLst>
              <a:ext uri="{FF2B5EF4-FFF2-40B4-BE49-F238E27FC236}">
                <a16:creationId xmlns:a16="http://schemas.microsoft.com/office/drawing/2014/main" id="{84A7E681-1AF8-441E-A0CA-FF2632DB64EB}"/>
              </a:ext>
            </a:extLst>
          </p:cNvPr>
          <p:cNvSpPr txBox="1"/>
          <p:nvPr/>
        </p:nvSpPr>
        <p:spPr>
          <a:xfrm rot="10800000" flipV="1">
            <a:off x="637309" y="5352011"/>
            <a:ext cx="10636136" cy="1505989"/>
          </a:xfrm>
          <a:prstGeom prst="rect">
            <a:avLst/>
          </a:prstGeom>
          <a:noFill/>
          <a:ln>
            <a:noFill/>
          </a:ln>
        </p:spPr>
        <p:txBody>
          <a:bodyPr spcFirstLastPara="1" wrap="square" lIns="121900" tIns="121900" rIns="121900" bIns="121900" rtlCol="0" anchor="t" anchorCtr="0">
            <a:normAutofit fontScale="92500" lnSpcReduction="10000"/>
          </a:bodyPr>
          <a:lstStyle/>
          <a:p>
            <a:pPr marL="0" marR="0" lvl="0" indent="0" algn="l" defTabSz="1088473" rtl="0" eaLnBrk="1" fontAlgn="auto" latinLnBrk="0" hangingPunct="0">
              <a:lnSpc>
                <a:spcPct val="110000"/>
              </a:lnSpc>
              <a:spcBef>
                <a:spcPts val="0"/>
              </a:spcBef>
              <a:spcAft>
                <a:spcPts val="0"/>
              </a:spcAft>
              <a:buClrTx/>
              <a:buSzTx/>
              <a:buFontTx/>
              <a:buNone/>
              <a:tabLst/>
              <a:defRPr/>
            </a:pPr>
            <a:endParaRPr kumimoji="0" lang="en-US" sz="8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endParaRPr>
          </a:p>
        </p:txBody>
      </p:sp>
      <p:graphicFrame>
        <p:nvGraphicFramePr>
          <p:cNvPr id="10" name="Chart 9">
            <a:extLst>
              <a:ext uri="{FF2B5EF4-FFF2-40B4-BE49-F238E27FC236}">
                <a16:creationId xmlns:a16="http://schemas.microsoft.com/office/drawing/2014/main" id="{5754D500-DA9D-4523-BC14-D626F4F3A04E}"/>
              </a:ext>
            </a:extLst>
          </p:cNvPr>
          <p:cNvGraphicFramePr/>
          <p:nvPr>
            <p:extLst>
              <p:ext uri="{D42A27DB-BD31-4B8C-83A1-F6EECF244321}">
                <p14:modId xmlns:p14="http://schemas.microsoft.com/office/powerpoint/2010/main" val="1804159140"/>
              </p:ext>
            </p:extLst>
          </p:nvPr>
        </p:nvGraphicFramePr>
        <p:xfrm>
          <a:off x="5527964" y="1460500"/>
          <a:ext cx="6101608" cy="556375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83747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8263054"/>
          </a:xfrm>
          <a:prstGeom prst="rect">
            <a:avLst/>
          </a:prstGeom>
        </p:spPr>
      </p:pic>
      <p:sp>
        <p:nvSpPr>
          <p:cNvPr id="9" name="Text Placeholder 4"/>
          <p:cNvSpPr txBox="1">
            <a:spLocks/>
          </p:cNvSpPr>
          <p:nvPr/>
        </p:nvSpPr>
        <p:spPr>
          <a:xfrm>
            <a:off x="508000" y="355601"/>
            <a:ext cx="5689600" cy="800100"/>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mj-lt"/>
            </a:endParaRPr>
          </a:p>
        </p:txBody>
      </p:sp>
      <p:sp>
        <p:nvSpPr>
          <p:cNvPr id="3" name="TextBox 2">
            <a:extLst>
              <a:ext uri="{FF2B5EF4-FFF2-40B4-BE49-F238E27FC236}">
                <a16:creationId xmlns:a16="http://schemas.microsoft.com/office/drawing/2014/main" id="{CAED6E79-DD0F-48E8-BA9F-D6179A07F919}"/>
              </a:ext>
            </a:extLst>
          </p:cNvPr>
          <p:cNvSpPr txBox="1"/>
          <p:nvPr/>
        </p:nvSpPr>
        <p:spPr>
          <a:xfrm>
            <a:off x="6459794" y="-737419"/>
            <a:ext cx="914400" cy="914400"/>
          </a:xfrm>
          <a:prstGeom prst="rect">
            <a:avLst/>
          </a:prstGeom>
          <a:noFill/>
          <a:ln>
            <a:noFill/>
          </a:ln>
        </p:spPr>
        <p:txBody>
          <a:bodyPr spcFirstLastPara="1" wrap="none" lIns="121900" tIns="121900" rIns="121900" bIns="121900" rtlCol="0" anchor="t" anchorCtr="0">
            <a:normAutofit fontScale="62500" lnSpcReduction="20000"/>
          </a:bodyPr>
          <a:lstStyle/>
          <a:p>
            <a:pPr marL="194728" indent="0" algn="ctr">
              <a:buNone/>
            </a:pPr>
            <a:endParaRPr lang="en-US" sz="8800" spc="37" dirty="0">
              <a:solidFill>
                <a:srgbClr val="65656A"/>
              </a:solidFill>
              <a:sym typeface="Helvetica Neue"/>
            </a:endParaRPr>
          </a:p>
        </p:txBody>
      </p:sp>
      <p:sp>
        <p:nvSpPr>
          <p:cNvPr id="6" name="TextBox 5">
            <a:extLst>
              <a:ext uri="{FF2B5EF4-FFF2-40B4-BE49-F238E27FC236}">
                <a16:creationId xmlns:a16="http://schemas.microsoft.com/office/drawing/2014/main" id="{8D055CDF-02C9-4768-89DF-16E7A2206296}"/>
              </a:ext>
            </a:extLst>
          </p:cNvPr>
          <p:cNvSpPr txBox="1"/>
          <p:nvPr/>
        </p:nvSpPr>
        <p:spPr>
          <a:xfrm>
            <a:off x="1039528" y="2633227"/>
            <a:ext cx="8137128" cy="646331"/>
          </a:xfrm>
          <a:prstGeom prst="rect">
            <a:avLst/>
          </a:prstGeom>
          <a:noFill/>
          <a:ln>
            <a:noFill/>
          </a:ln>
        </p:spPr>
        <p:txBody>
          <a:bodyPr wrap="square">
            <a:spAutoFit/>
          </a:bodyPr>
          <a:lstStyle/>
          <a:p>
            <a:pPr marL="194728" indent="0" algn="ctr">
              <a:buNone/>
            </a:pPr>
            <a:r>
              <a:rPr lang="en-US" sz="1800" spc="37" dirty="0">
                <a:solidFill>
                  <a:schemeClr val="bg1"/>
                </a:solidFill>
                <a:latin typeface="Axiforma Light" panose="00000400000000000000" pitchFamily="50" charset="0"/>
                <a:sym typeface="Helvetica Neue"/>
              </a:rPr>
              <a:t>San Augustine County Broadband Survey Summary:</a:t>
            </a:r>
          </a:p>
          <a:p>
            <a:pPr marL="194728" indent="0" algn="ctr">
              <a:buNone/>
            </a:pPr>
            <a:r>
              <a:rPr lang="en-US" sz="1800" spc="37" dirty="0">
                <a:solidFill>
                  <a:schemeClr val="bg1"/>
                </a:solidFill>
                <a:latin typeface="Axiforma Light" panose="00000400000000000000" pitchFamily="50" charset="0"/>
                <a:sym typeface="Helvetica Neue"/>
              </a:rPr>
              <a:t>Households  Residential Findings </a:t>
            </a:r>
          </a:p>
        </p:txBody>
      </p:sp>
      <p:sp>
        <p:nvSpPr>
          <p:cNvPr id="5" name="TextBox 4">
            <a:extLst>
              <a:ext uri="{FF2B5EF4-FFF2-40B4-BE49-F238E27FC236}">
                <a16:creationId xmlns:a16="http://schemas.microsoft.com/office/drawing/2014/main" id="{12B52AAB-6104-417D-8C80-BF449FF28FF9}"/>
              </a:ext>
            </a:extLst>
          </p:cNvPr>
          <p:cNvSpPr txBox="1"/>
          <p:nvPr/>
        </p:nvSpPr>
        <p:spPr>
          <a:xfrm>
            <a:off x="0" y="434897"/>
            <a:ext cx="8179358" cy="720803"/>
          </a:xfrm>
          <a:prstGeom prst="rect">
            <a:avLst/>
          </a:prstGeom>
          <a:noFill/>
          <a:ln>
            <a:noFill/>
          </a:ln>
        </p:spPr>
        <p:txBody>
          <a:bodyPr spcFirstLastPara="1" wrap="square" lIns="121900" tIns="121900" rIns="121900" bIns="121900" rtlCol="0" anchor="t" anchorCtr="0">
            <a:noAutofit/>
          </a:bodyPr>
          <a:lstStyle/>
          <a:p>
            <a:pPr marL="194728" indent="0">
              <a:buNone/>
            </a:pPr>
            <a:r>
              <a:rPr lang="en-US" sz="2400" spc="37" dirty="0">
                <a:solidFill>
                  <a:schemeClr val="bg1"/>
                </a:solidFill>
                <a:latin typeface="Axiforma Light" panose="00000400000000000000" pitchFamily="50" charset="0"/>
                <a:sym typeface="Helvetica Neue"/>
              </a:rPr>
              <a:t>Residential:  Internet Speeds</a:t>
            </a:r>
          </a:p>
          <a:p>
            <a:pPr marL="194728" indent="0">
              <a:buNone/>
            </a:pPr>
            <a:r>
              <a:rPr lang="en-US" sz="1400" spc="37" dirty="0">
                <a:solidFill>
                  <a:schemeClr val="bg1"/>
                </a:solidFill>
                <a:latin typeface="Axiforma Light" panose="00000400000000000000" pitchFamily="50" charset="0"/>
                <a:sym typeface="Helvetica Neue"/>
              </a:rPr>
              <a:t>Broadband Access, Adoption, and Use</a:t>
            </a:r>
          </a:p>
        </p:txBody>
      </p:sp>
      <p:sp>
        <p:nvSpPr>
          <p:cNvPr id="8" name="TextBox 7">
            <a:extLst>
              <a:ext uri="{FF2B5EF4-FFF2-40B4-BE49-F238E27FC236}">
                <a16:creationId xmlns:a16="http://schemas.microsoft.com/office/drawing/2014/main" id="{E30B9D56-D0B7-45CD-9438-FC6A513AD77E}"/>
              </a:ext>
            </a:extLst>
          </p:cNvPr>
          <p:cNvSpPr txBox="1"/>
          <p:nvPr/>
        </p:nvSpPr>
        <p:spPr>
          <a:xfrm>
            <a:off x="508000" y="3429000"/>
            <a:ext cx="11610108" cy="923330"/>
          </a:xfrm>
          <a:prstGeom prst="rect">
            <a:avLst/>
          </a:prstGeom>
          <a:noFill/>
          <a:ln>
            <a:noFill/>
          </a:ln>
        </p:spPr>
        <p:txBody>
          <a:bodyPr wrap="square">
            <a:spAutoFit/>
          </a:bodyPr>
          <a:lstStyle/>
          <a:p>
            <a:r>
              <a:rPr kumimoji="0" lang="en-US" sz="1800" b="0" i="0" u="none" strike="noStrike" kern="0" cap="none" spc="33" normalizeH="0" baseline="0" noProof="0" dirty="0">
                <a:ln>
                  <a:noFill/>
                </a:ln>
                <a:solidFill>
                  <a:srgbClr val="535353">
                    <a:lumMod val="50000"/>
                  </a:srgbClr>
                </a:solidFill>
                <a:effectLst/>
                <a:uLnTx/>
                <a:uFillTx/>
                <a:latin typeface="Axiforma Light" panose="00000400000000000000" pitchFamily="50" charset="0"/>
                <a:sym typeface="Axiforma Light"/>
              </a:rPr>
              <a:t>Connection speeds can have a major impact on how the internet is used. This chart shows the average reported download speed among households in the community compared to those in other Connected communities</a:t>
            </a:r>
            <a:endParaRPr lang="en-US" dirty="0"/>
          </a:p>
        </p:txBody>
      </p:sp>
      <p:graphicFrame>
        <p:nvGraphicFramePr>
          <p:cNvPr id="11" name="Chart 10">
            <a:extLst>
              <a:ext uri="{FF2B5EF4-FFF2-40B4-BE49-F238E27FC236}">
                <a16:creationId xmlns:a16="http://schemas.microsoft.com/office/drawing/2014/main" id="{B52ED833-514B-4C20-8C02-78C0C52E88DA}"/>
              </a:ext>
            </a:extLst>
          </p:cNvPr>
          <p:cNvGraphicFramePr/>
          <p:nvPr/>
        </p:nvGraphicFramePr>
        <p:xfrm>
          <a:off x="309039" y="4016977"/>
          <a:ext cx="11374961" cy="3402296"/>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78290DE1-7A36-4DE8-8CC0-B56148B21DC2}"/>
              </a:ext>
            </a:extLst>
          </p:cNvPr>
          <p:cNvSpPr txBox="1"/>
          <p:nvPr/>
        </p:nvSpPr>
        <p:spPr>
          <a:xfrm rot="10800000" flipH="1" flipV="1">
            <a:off x="508000" y="1413616"/>
            <a:ext cx="10582507" cy="1106591"/>
          </a:xfrm>
          <a:prstGeom prst="rect">
            <a:avLst/>
          </a:prstGeom>
          <a:noFill/>
          <a:ln>
            <a:noFill/>
          </a:ln>
        </p:spPr>
        <p:txBody>
          <a:bodyPr spcFirstLastPara="1" wrap="square" lIns="121900" tIns="121900" rIns="121900" bIns="121900" rtlCol="0" anchor="t" anchorCtr="0">
            <a:noAutofit/>
          </a:bodyPr>
          <a:lstStyle/>
          <a:p>
            <a:pPr algn="ctr"/>
            <a:r>
              <a:rPr lang="en-US" sz="2000" dirty="0">
                <a:latin typeface="Axiforma Light" panose="00000400000000000000" pitchFamily="50" charset="0"/>
              </a:rPr>
              <a:t>The FCC defines a broadband connection at a minimum of 25 Mbps download and 3Mbps uploads. </a:t>
            </a:r>
          </a:p>
          <a:p>
            <a:pPr algn="ctr"/>
            <a:endParaRPr lang="en-US" sz="2000" dirty="0">
              <a:latin typeface="Axiforma Light" panose="00000400000000000000" pitchFamily="50" charset="0"/>
            </a:endParaRPr>
          </a:p>
          <a:p>
            <a:pPr algn="ctr"/>
            <a:r>
              <a:rPr lang="en-US" sz="2000" dirty="0">
                <a:latin typeface="Axiforma Light" panose="00000400000000000000" pitchFamily="50" charset="0"/>
              </a:rPr>
              <a:t> In San Augustine County Broadband, service with speeds at least 25/3 Mbps stats: </a:t>
            </a:r>
          </a:p>
          <a:p>
            <a:pPr algn="ctr"/>
            <a:endParaRPr lang="en-US" sz="2000" dirty="0">
              <a:latin typeface="Axiforma Light" panose="00000400000000000000" pitchFamily="50" charset="0"/>
            </a:endParaRPr>
          </a:p>
          <a:p>
            <a:pPr algn="ctr"/>
            <a:r>
              <a:rPr lang="en-US" sz="2000" dirty="0">
                <a:latin typeface="Axiforma Light" panose="00000400000000000000" pitchFamily="50" charset="0"/>
              </a:rPr>
              <a:t>2,360 Unserved Households - 34.9% Household Availability</a:t>
            </a:r>
          </a:p>
        </p:txBody>
      </p:sp>
    </p:spTree>
    <p:extLst>
      <p:ext uri="{BB962C8B-B14F-4D97-AF65-F5344CB8AC3E}">
        <p14:creationId xmlns:p14="http://schemas.microsoft.com/office/powerpoint/2010/main" val="37592065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spcFirstLastPara="1" wrap="square" lIns="121900" tIns="121900" rIns="121900" bIns="121900" anchor="t" anchorCtr="0">
        <a:normAutofit/>
      </a:bodyPr>
      <a:lstStyle>
        <a:defPPr marL="194728" indent="0" algn="ctr">
          <a:buNone/>
          <a:defRPr sz="8800" spc="37" dirty="0" smtClean="0">
            <a:solidFill>
              <a:srgbClr val="65656A"/>
            </a:solidFill>
            <a:sym typeface="Helvetica Neue"/>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rgbClr val="535353"/>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10000"/>
          </a:lnSpc>
          <a:spcBef>
            <a:spcPts val="0"/>
          </a:spcBef>
          <a:spcAft>
            <a:spcPts val="0"/>
          </a:spcAft>
          <a:buClrTx/>
          <a:buSzTx/>
          <a:buFontTx/>
          <a:buNone/>
          <a:tabLst/>
          <a:defRPr kumimoji="0" sz="1400" b="0" i="0" u="none" strike="noStrike" cap="none" spc="28" normalizeH="0" baseline="0">
            <a:ln>
              <a:noFill/>
            </a:ln>
            <a:solidFill>
              <a:srgbClr val="535353"/>
            </a:solidFill>
            <a:effectLst/>
            <a:uFillTx/>
            <a:latin typeface="Axiforma Light"/>
            <a:ea typeface="Axiforma Light"/>
            <a:cs typeface="Axiforma Light"/>
            <a:sym typeface="Axiform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_Office Theme">
  <a:themeElements>
    <a:clrScheme name="Office Theme">
      <a:dk1>
        <a:srgbClr val="535353"/>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10000"/>
          </a:lnSpc>
          <a:spcBef>
            <a:spcPts val="0"/>
          </a:spcBef>
          <a:spcAft>
            <a:spcPts val="0"/>
          </a:spcAft>
          <a:buClrTx/>
          <a:buSzTx/>
          <a:buFontTx/>
          <a:buNone/>
          <a:tabLst/>
          <a:defRPr kumimoji="0" sz="1400" b="0" i="0" u="none" strike="noStrike" cap="none" spc="28" normalizeH="0" baseline="0">
            <a:ln>
              <a:noFill/>
            </a:ln>
            <a:solidFill>
              <a:srgbClr val="535353"/>
            </a:solidFill>
            <a:effectLst/>
            <a:uFillTx/>
            <a:latin typeface="Axiforma Light"/>
            <a:ea typeface="Axiforma Light"/>
            <a:cs typeface="Axiforma Light"/>
            <a:sym typeface="Axiform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Theme">
      <a:dk1>
        <a:srgbClr val="535353"/>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10000"/>
          </a:lnSpc>
          <a:spcBef>
            <a:spcPts val="0"/>
          </a:spcBef>
          <a:spcAft>
            <a:spcPts val="0"/>
          </a:spcAft>
          <a:buClrTx/>
          <a:buSzTx/>
          <a:buFontTx/>
          <a:buNone/>
          <a:tabLst/>
          <a:defRPr kumimoji="0" sz="1400" b="0" i="0" u="none" strike="noStrike" cap="none" spc="28" normalizeH="0" baseline="0">
            <a:ln>
              <a:noFill/>
            </a:ln>
            <a:solidFill>
              <a:srgbClr val="535353"/>
            </a:solidFill>
            <a:effectLst/>
            <a:uFillTx/>
            <a:latin typeface="Axiforma Light"/>
            <a:ea typeface="Axiforma Light"/>
            <a:cs typeface="Axiforma Light"/>
            <a:sym typeface="Axiform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Theme">
      <a:dk1>
        <a:srgbClr val="535353"/>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10000"/>
          </a:lnSpc>
          <a:spcBef>
            <a:spcPts val="0"/>
          </a:spcBef>
          <a:spcAft>
            <a:spcPts val="0"/>
          </a:spcAft>
          <a:buClrTx/>
          <a:buSzTx/>
          <a:buFontTx/>
          <a:buNone/>
          <a:tabLst/>
          <a:defRPr kumimoji="0" sz="1400" b="0" i="0" u="none" strike="noStrike" cap="none" spc="28" normalizeH="0" baseline="0">
            <a:ln>
              <a:noFill/>
            </a:ln>
            <a:solidFill>
              <a:srgbClr val="535353"/>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93F83B93129354FB6BC923AC54ACD74" ma:contentTypeVersion="12" ma:contentTypeDescription="Create a new document." ma:contentTypeScope="" ma:versionID="56564b7fdf67a1d08fe0f774c8d3a960">
  <xsd:schema xmlns:xsd="http://www.w3.org/2001/XMLSchema" xmlns:xs="http://www.w3.org/2001/XMLSchema" xmlns:p="http://schemas.microsoft.com/office/2006/metadata/properties" xmlns:ns3="505de0e5-5bb4-40df-9d54-7144ab573239" xmlns:ns4="1c1783e7-17b4-40e4-b0da-83e3e210537a" targetNamespace="http://schemas.microsoft.com/office/2006/metadata/properties" ma:root="true" ma:fieldsID="92a862535c75700c737e7e3423f55683" ns3:_="" ns4:_="">
    <xsd:import namespace="505de0e5-5bb4-40df-9d54-7144ab573239"/>
    <xsd:import namespace="1c1783e7-17b4-40e4-b0da-83e3e210537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5de0e5-5bb4-40df-9d54-7144ab5732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1783e7-17b4-40e4-b0da-83e3e210537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4368B5-62A2-484C-BE02-493524A15844}">
  <ds:schemaRefs>
    <ds:schemaRef ds:uri="http://purl.org/dc/dcmitype/"/>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www.w3.org/XML/1998/namespace"/>
    <ds:schemaRef ds:uri="505de0e5-5bb4-40df-9d54-7144ab573239"/>
    <ds:schemaRef ds:uri="http://schemas.microsoft.com/office/infopath/2007/PartnerControls"/>
    <ds:schemaRef ds:uri="1c1783e7-17b4-40e4-b0da-83e3e210537a"/>
  </ds:schemaRefs>
</ds:datastoreItem>
</file>

<file path=customXml/itemProps2.xml><?xml version="1.0" encoding="utf-8"?>
<ds:datastoreItem xmlns:ds="http://schemas.openxmlformats.org/officeDocument/2006/customXml" ds:itemID="{F078DB12-FA9E-407D-A703-00820C569904}">
  <ds:schemaRefs>
    <ds:schemaRef ds:uri="http://schemas.microsoft.com/sharepoint/v3/contenttype/forms"/>
  </ds:schemaRefs>
</ds:datastoreItem>
</file>

<file path=customXml/itemProps3.xml><?xml version="1.0" encoding="utf-8"?>
<ds:datastoreItem xmlns:ds="http://schemas.openxmlformats.org/officeDocument/2006/customXml" ds:itemID="{AB5D96EF-41BF-4EB1-8E57-B9442C283F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5de0e5-5bb4-40df-9d54-7144ab573239"/>
    <ds:schemaRef ds:uri="1c1783e7-17b4-40e4-b0da-83e3e21053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San Augustine Presentation - WB (1) (1)</Template>
  <TotalTime>180</TotalTime>
  <Words>4102</Words>
  <Application>Microsoft Office PowerPoint</Application>
  <PresentationFormat>Widescreen</PresentationFormat>
  <Paragraphs>544</Paragraphs>
  <Slides>54</Slides>
  <Notes>38</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54</vt:i4>
      </vt:variant>
    </vt:vector>
  </HeadingPairs>
  <TitlesOfParts>
    <vt:vector size="71" baseType="lpstr">
      <vt:lpstr>Arial</vt:lpstr>
      <vt:lpstr>Axiforma Book</vt:lpstr>
      <vt:lpstr>Axiforma Light</vt:lpstr>
      <vt:lpstr>Calibri</vt:lpstr>
      <vt:lpstr>Calibri Light</vt:lpstr>
      <vt:lpstr>Cambria</vt:lpstr>
      <vt:lpstr>Courier New</vt:lpstr>
      <vt:lpstr>Helvetica</vt:lpstr>
      <vt:lpstr>HelveticaNeueLT Pro 55 Roman</vt:lpstr>
      <vt:lpstr>Lato</vt:lpstr>
      <vt:lpstr>Wingdings</vt:lpstr>
      <vt:lpstr>Office Theme</vt:lpstr>
      <vt:lpstr>Office Theme</vt:lpstr>
      <vt:lpstr>3_Office Theme</vt:lpstr>
      <vt:lpstr>2_Office Theme</vt:lpstr>
      <vt:lpstr>Office Theme</vt:lpstr>
      <vt:lpstr>Office Theme</vt:lpstr>
      <vt:lpstr>PowerPoint Presentation</vt:lpstr>
      <vt:lpstr>PowerPoint Presentation</vt:lpstr>
      <vt:lpstr>PowerPoint Presentation</vt:lpstr>
      <vt:lpstr>PowerPoint Presentation</vt:lpstr>
      <vt:lpstr> residential/houseHOld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Recommended 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Waggoner, Pam</dc:creator>
  <cp:lastModifiedBy>Waggoner, Pam</cp:lastModifiedBy>
  <cp:revision>2</cp:revision>
  <cp:lastPrinted>2021-06-14T13:30:56Z</cp:lastPrinted>
  <dcterms:created xsi:type="dcterms:W3CDTF">2021-03-30T19:08:04Z</dcterms:created>
  <dcterms:modified xsi:type="dcterms:W3CDTF">2021-06-14T15:47:56Z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0x010100493F83B93129354FB6BC923AC54ACD74</vt:lpwstr>
  </property>
</Properties>
</file>